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1551" r:id="rId2"/>
    <p:sldId id="1599" r:id="rId3"/>
    <p:sldId id="1608" r:id="rId4"/>
    <p:sldId id="1680" r:id="rId5"/>
    <p:sldId id="1704" r:id="rId6"/>
    <p:sldId id="1723" r:id="rId7"/>
    <p:sldId id="1681" r:id="rId8"/>
    <p:sldId id="1717" r:id="rId9"/>
    <p:sldId id="1709" r:id="rId10"/>
    <p:sldId id="1708" r:id="rId11"/>
    <p:sldId id="1714" r:id="rId12"/>
    <p:sldId id="1715" r:id="rId13"/>
    <p:sldId id="1691" r:id="rId14"/>
    <p:sldId id="1686" r:id="rId15"/>
    <p:sldId id="1720" r:id="rId16"/>
    <p:sldId id="1718" r:id="rId17"/>
    <p:sldId id="1610" r:id="rId18"/>
    <p:sldId id="1719" r:id="rId19"/>
    <p:sldId id="1577" r:id="rId20"/>
    <p:sldId id="1540" r:id="rId21"/>
    <p:sldId id="1491" r:id="rId22"/>
    <p:sldId id="1458" r:id="rId23"/>
    <p:sldId id="1472" r:id="rId24"/>
    <p:sldId id="1604" r:id="rId25"/>
    <p:sldId id="1606" r:id="rId26"/>
    <p:sldId id="1546" r:id="rId27"/>
    <p:sldId id="1554" r:id="rId28"/>
    <p:sldId id="1603" r:id="rId29"/>
    <p:sldId id="1565" r:id="rId30"/>
    <p:sldId id="1552" r:id="rId31"/>
    <p:sldId id="1538" r:id="rId32"/>
    <p:sldId id="1701" r:id="rId33"/>
    <p:sldId id="1721" r:id="rId34"/>
    <p:sldId id="1676" r:id="rId35"/>
    <p:sldId id="257" r:id="rId36"/>
    <p:sldId id="258" r:id="rId37"/>
    <p:sldId id="1583" r:id="rId38"/>
    <p:sldId id="1707" r:id="rId39"/>
    <p:sldId id="1678" r:id="rId4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āra Pakalne" initials="MP" lastIdx="1" clrIdx="0">
    <p:extLst>
      <p:ext uri="{19B8F6BF-5375-455C-9EA6-DF929625EA0E}">
        <p15:presenceInfo xmlns:p15="http://schemas.microsoft.com/office/powerpoint/2012/main" xmlns="" userId="S::mara@edu.lu.lv::6043d4f4-9652-4941-8e29-efa5d3ed62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0066"/>
    <a:srgbClr val="FF0066"/>
    <a:srgbClr val="FF6699"/>
    <a:srgbClr val="993366"/>
    <a:srgbClr val="660033"/>
    <a:srgbClr val="800080"/>
    <a:srgbClr val="CC3399"/>
    <a:srgbClr val="CC66FF"/>
    <a:srgbClr val="DBAAF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4185" autoAdjust="0"/>
    <p:restoredTop sz="94669"/>
  </p:normalViewPr>
  <p:slideViewPr>
    <p:cSldViewPr snapToGrid="0">
      <p:cViewPr varScale="1">
        <p:scale>
          <a:sx n="62" d="100"/>
          <a:sy n="62" d="100"/>
        </p:scale>
        <p:origin x="-84" y="-21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344"/>
    </p:cViewPr>
  </p:sorterViewPr>
  <p:notesViewPr>
    <p:cSldViewPr snapToGrid="0">
      <p:cViewPr varScale="1">
        <p:scale>
          <a:sx n="50" d="100"/>
          <a:sy n="50" d="100"/>
        </p:scale>
        <p:origin x="2318" y="1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A3DA2-E9F9-4979-9623-0F588D8EF804}" type="datetimeFigureOut">
              <a:rPr lang="lv-LV" smtClean="0"/>
              <a:pPr/>
              <a:t>05.12.2022</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F8A55-FEE2-46E1-A988-D275B3AA7011}" type="slidenum">
              <a:rPr lang="lv-LV" smtClean="0"/>
              <a:pPr/>
              <a:t>‹#›</a:t>
            </a:fld>
            <a:endParaRPr lang="lv-LV"/>
          </a:p>
        </p:txBody>
      </p:sp>
    </p:spTree>
    <p:extLst>
      <p:ext uri="{BB962C8B-B14F-4D97-AF65-F5344CB8AC3E}">
        <p14:creationId xmlns:p14="http://schemas.microsoft.com/office/powerpoint/2010/main" xmlns="" val="3262697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sldNum" idx="13"/>
          </p:nvPr>
        </p:nvSpPr>
        <p:spPr>
          <a:xfrm>
            <a:off x="3814920" y="9371160"/>
            <a:ext cx="2918880" cy="493200"/>
          </a:xfrm>
          <a:prstGeom prst="rect">
            <a:avLst/>
          </a:prstGeom>
          <a:noFill/>
          <a:ln w="9360">
            <a:noFill/>
          </a:ln>
        </p:spPr>
        <p:txBody>
          <a:bodyPr lIns="91080" tIns="45360" rIns="91080" bIns="45360" numCol="1" spcCol="0" anchor="b">
            <a:noAutofit/>
          </a:bodyPr>
          <a:lstStyle>
            <a:lvl1pPr indent="0" algn="r">
              <a:lnSpc>
                <a:spcPct val="100000"/>
              </a:lnSpc>
              <a:buNone/>
              <a:defRPr lang="en-US" sz="1200" b="0" strike="noStrike" spc="-1">
                <a:solidFill>
                  <a:srgbClr val="000000"/>
                </a:solidFill>
                <a:latin typeface="Arial"/>
                <a:ea typeface="ＭＳ Ｐゴシック"/>
              </a:defRPr>
            </a:lvl1pPr>
          </a:lstStyle>
          <a:p>
            <a:pPr indent="0" algn="r">
              <a:lnSpc>
                <a:spcPct val="100000"/>
              </a:lnSpc>
              <a:buNone/>
            </a:pPr>
            <a:fld id="{CF9DF7B4-F5B1-4A1C-9B9B-9E7DC42D57C9}" type="slidenum">
              <a:rPr lang="en-US" sz="1200" b="0" strike="noStrike" spc="-1">
                <a:solidFill>
                  <a:srgbClr val="000000"/>
                </a:solidFill>
                <a:latin typeface="Arial"/>
                <a:ea typeface="ＭＳ Ｐゴシック"/>
              </a:rPr>
              <a:pPr indent="0" algn="r">
                <a:lnSpc>
                  <a:spcPct val="100000"/>
                </a:lnSpc>
                <a:buNone/>
              </a:pPr>
              <a:t>35</a:t>
            </a:fld>
            <a:endParaRPr lang="lv-LV" sz="1200" b="0" strike="noStrike" spc="-1">
              <a:latin typeface="Times New Roman"/>
            </a:endParaRPr>
          </a:p>
        </p:txBody>
      </p:sp>
      <p:sp>
        <p:nvSpPr>
          <p:cNvPr id="174" name="PlaceHolder 2"/>
          <p:cNvSpPr>
            <a:spLocks noGrp="1" noRot="1" noChangeAspect="1"/>
          </p:cNvSpPr>
          <p:nvPr>
            <p:ph type="sldImg"/>
          </p:nvPr>
        </p:nvSpPr>
        <p:spPr>
          <a:xfrm>
            <a:off x="80963" y="739775"/>
            <a:ext cx="6577012" cy="3700463"/>
          </a:xfrm>
          <a:prstGeom prst="rect">
            <a:avLst/>
          </a:prstGeom>
          <a:ln w="0">
            <a:noFill/>
          </a:ln>
        </p:spPr>
      </p:sp>
      <p:sp>
        <p:nvSpPr>
          <p:cNvPr id="175" name="PlaceHolder 3"/>
          <p:cNvSpPr>
            <a:spLocks noGrp="1"/>
          </p:cNvSpPr>
          <p:nvPr>
            <p:ph type="body"/>
          </p:nvPr>
        </p:nvSpPr>
        <p:spPr>
          <a:xfrm>
            <a:off x="673200" y="4687920"/>
            <a:ext cx="5389200" cy="4438440"/>
          </a:xfrm>
          <a:prstGeom prst="rect">
            <a:avLst/>
          </a:prstGeom>
          <a:noFill/>
          <a:ln w="9360">
            <a:noFill/>
          </a:ln>
        </p:spPr>
        <p:txBody>
          <a:bodyPr lIns="91080" tIns="45360" rIns="91080" bIns="45360" numCol="1" spcCol="0" anchor="t">
            <a:noAutofit/>
          </a:bodyPr>
          <a:lstStyle/>
          <a:p>
            <a:pPr marL="216000" indent="0">
              <a:lnSpc>
                <a:spcPct val="100000"/>
              </a:lnSpc>
              <a:buNone/>
            </a:pPr>
            <a:r>
              <a:rPr lang="en-US" sz="2000" b="0" strike="noStrike" spc="-1">
                <a:latin typeface="Arial"/>
                <a:ea typeface="ＭＳ Ｐゴシック"/>
              </a:rPr>
              <a:t>titre</a:t>
            </a:r>
            <a:endParaRPr lang="lv-LV"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B09B9373-2813-44A7-8D6A-FB72D7E0554C}"/>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xmlns="" id="{4E5D083B-3184-4519-8FA5-EC578111F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xmlns="" id="{78BD025A-ABCA-4106-941F-07DEE22D75DE}"/>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5" name="Kājenes vietturis 4">
            <a:extLst>
              <a:ext uri="{FF2B5EF4-FFF2-40B4-BE49-F238E27FC236}">
                <a16:creationId xmlns:a16="http://schemas.microsoft.com/office/drawing/2014/main" xmlns="" id="{89EC31EB-4475-4025-ABBD-B9D8822C89D1}"/>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xmlns="" id="{BB287A62-B6F5-4C69-8CB2-55243560EE93}"/>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1508121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B2C72A9C-12D1-4C2F-A091-9CF413308938}"/>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xmlns="" id="{26170F71-D1BC-4FBB-BFD9-9A7FE82B33FD}"/>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xmlns="" id="{96CCF9DF-731F-4672-B0D7-2B2AA926943B}"/>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5" name="Kājenes vietturis 4">
            <a:extLst>
              <a:ext uri="{FF2B5EF4-FFF2-40B4-BE49-F238E27FC236}">
                <a16:creationId xmlns:a16="http://schemas.microsoft.com/office/drawing/2014/main" xmlns="" id="{826167FA-766A-41A4-B04E-5BFE518DB5B7}"/>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xmlns="" id="{EBE06BB9-1BFC-4AA8-B7E6-BD7E58E55041}"/>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965600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xmlns="" id="{E08D1D76-5091-4D71-9C82-5555E371F576}"/>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xmlns="" id="{FCFBA8C1-82E6-403D-982C-111FE577D867}"/>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xmlns="" id="{E751EF3D-E024-4339-A6FC-0C9CA6105CF4}"/>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5" name="Kājenes vietturis 4">
            <a:extLst>
              <a:ext uri="{FF2B5EF4-FFF2-40B4-BE49-F238E27FC236}">
                <a16:creationId xmlns:a16="http://schemas.microsoft.com/office/drawing/2014/main" xmlns="" id="{D4A2BEF2-BDC4-496A-9C6C-20B14A76C45F}"/>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xmlns="" id="{00D559A2-A3D3-41B2-A848-511265A7A001}"/>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558875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Century Gothic"/>
            </a:endParaRPr>
          </a:p>
        </p:txBody>
      </p:sp>
      <p:sp>
        <p:nvSpPr>
          <p:cNvPr id="179"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xmlns="" val="12214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18483A4F-D4CB-437E-935B-3B9DBCDA481A}"/>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xmlns="" id="{E08FA15F-A1D0-47A4-A293-C5FFFEDB2F4E}"/>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xmlns="" id="{06631F32-F5F6-4DA3-B283-2EC3569A52D5}"/>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5" name="Kājenes vietturis 4">
            <a:extLst>
              <a:ext uri="{FF2B5EF4-FFF2-40B4-BE49-F238E27FC236}">
                <a16:creationId xmlns:a16="http://schemas.microsoft.com/office/drawing/2014/main" xmlns="" id="{135D85BE-2A22-4F5C-8494-AAAC149B8D02}"/>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xmlns="" id="{42CFABAD-A0B8-4964-BA94-473189C448DD}"/>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311026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1407FEF5-1C41-4AFB-A218-4A4FE5905367}"/>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xmlns="" id="{F474D674-4492-423B-BBD5-50BFD1A214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xmlns="" id="{F36E3599-F768-4A12-9066-DD46D837C825}"/>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5" name="Kājenes vietturis 4">
            <a:extLst>
              <a:ext uri="{FF2B5EF4-FFF2-40B4-BE49-F238E27FC236}">
                <a16:creationId xmlns:a16="http://schemas.microsoft.com/office/drawing/2014/main" xmlns="" id="{94BE8F10-A90B-4DAE-991E-23E8502854A2}"/>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xmlns="" id="{254176CD-DDFA-4D4A-A308-E1A41B747CAF}"/>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364442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08DC4CC2-FC13-4E48-8345-5C40DF47DF7C}"/>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xmlns="" id="{4871E3E9-9848-492A-9F32-AEC076C75233}"/>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xmlns="" id="{9E6B7231-A9B0-4D1A-AA56-DB4877BBE7AA}"/>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xmlns="" id="{4847E33E-6C8F-42B2-84BD-8B6A9096195A}"/>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6" name="Kājenes vietturis 5">
            <a:extLst>
              <a:ext uri="{FF2B5EF4-FFF2-40B4-BE49-F238E27FC236}">
                <a16:creationId xmlns:a16="http://schemas.microsoft.com/office/drawing/2014/main" xmlns="" id="{2FF11388-EB5F-4D34-A60C-985C94CB6277}"/>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xmlns="" id="{F48051B7-AF83-4AC4-94B1-6E8B6D6720C3}"/>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95724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215EF074-8D54-46FB-8933-994916A3E2D6}"/>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xmlns="" id="{31D3E319-13FD-4E61-8640-05B13F187F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xmlns="" id="{926F9847-BBFF-4672-BF35-63FAF41A8E52}"/>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xmlns="" id="{E4840072-B464-4B41-8F59-909D5A44E5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xmlns="" id="{F49240A4-0A1C-48AA-A1F6-FBB407EEE3A8}"/>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xmlns="" id="{F968ADA1-0225-4C78-929A-DA0E12B9288C}"/>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8" name="Kājenes vietturis 7">
            <a:extLst>
              <a:ext uri="{FF2B5EF4-FFF2-40B4-BE49-F238E27FC236}">
                <a16:creationId xmlns:a16="http://schemas.microsoft.com/office/drawing/2014/main" xmlns="" id="{60B4DD95-D0B4-4800-9363-DBFBA3832CA6}"/>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xmlns="" id="{0DE8C8E2-EEF9-43B0-9B1C-F274943F9372}"/>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257697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484E2ADF-1D3B-4144-974F-137E611D4E32}"/>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xmlns="" id="{23A7BB41-5BC6-42DA-A3B2-2866F0560204}"/>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4" name="Kājenes vietturis 3">
            <a:extLst>
              <a:ext uri="{FF2B5EF4-FFF2-40B4-BE49-F238E27FC236}">
                <a16:creationId xmlns:a16="http://schemas.microsoft.com/office/drawing/2014/main" xmlns="" id="{38CDDF11-7ADA-4ED8-92F7-925A97F8066F}"/>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xmlns="" id="{A6AD088E-E1EC-4084-8C4F-186D834C11E2}"/>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1218542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xmlns="" id="{05DC494D-C76D-4100-9C01-23762D984FDC}"/>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3" name="Kājenes vietturis 2">
            <a:extLst>
              <a:ext uri="{FF2B5EF4-FFF2-40B4-BE49-F238E27FC236}">
                <a16:creationId xmlns:a16="http://schemas.microsoft.com/office/drawing/2014/main" xmlns="" id="{D47010E8-E1C4-4E57-8CED-F25DA02BD50F}"/>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xmlns="" id="{8C549A47-8231-4D17-AB29-1B44563F41AD}"/>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62920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DE85595E-505E-4136-8B01-C02F38EC4149}"/>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xmlns="" id="{9C4BCFDB-F790-4E68-B9CF-A8E3C2D195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xmlns="" id="{84E9438B-BE17-46D5-9279-16D561A79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xmlns="" id="{997750D4-B2C8-47F2-9942-B98BD7B888F6}"/>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6" name="Kājenes vietturis 5">
            <a:extLst>
              <a:ext uri="{FF2B5EF4-FFF2-40B4-BE49-F238E27FC236}">
                <a16:creationId xmlns:a16="http://schemas.microsoft.com/office/drawing/2014/main" xmlns="" id="{7F2AE854-7867-4B80-83C1-DDDF1EC0B20A}"/>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xmlns="" id="{DCE4CF86-06F8-4063-8863-E9D58A6A5D90}"/>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313655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AF7208AF-43F7-4C68-BD30-1F7377BC8284}"/>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xmlns="" id="{A18D2F60-52BB-4286-8C24-03803ACABF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xmlns="" id="{8B72774F-1E15-4F42-BC25-1DF605A69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xmlns="" id="{8352BF7E-B160-4201-89E4-B3A528AB003E}"/>
              </a:ext>
            </a:extLst>
          </p:cNvPr>
          <p:cNvSpPr>
            <a:spLocks noGrp="1"/>
          </p:cNvSpPr>
          <p:nvPr>
            <p:ph type="dt" sz="half" idx="10"/>
          </p:nvPr>
        </p:nvSpPr>
        <p:spPr/>
        <p:txBody>
          <a:bodyPr/>
          <a:lstStyle/>
          <a:p>
            <a:fld id="{1A949DEB-E549-4939-892C-2F0B1DB1907D}" type="datetimeFigureOut">
              <a:rPr lang="lv-LV" smtClean="0"/>
              <a:pPr/>
              <a:t>05.12.2022</a:t>
            </a:fld>
            <a:endParaRPr lang="lv-LV"/>
          </a:p>
        </p:txBody>
      </p:sp>
      <p:sp>
        <p:nvSpPr>
          <p:cNvPr id="6" name="Kājenes vietturis 5">
            <a:extLst>
              <a:ext uri="{FF2B5EF4-FFF2-40B4-BE49-F238E27FC236}">
                <a16:creationId xmlns:a16="http://schemas.microsoft.com/office/drawing/2014/main" xmlns="" id="{1842D87C-4B0D-4592-AC34-906AF11BAE20}"/>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xmlns="" id="{FEC540E5-65AE-4AA7-A1A8-3E3DF51078C7}"/>
              </a:ext>
            </a:extLst>
          </p:cNvPr>
          <p:cNvSpPr>
            <a:spLocks noGrp="1"/>
          </p:cNvSpPr>
          <p:nvPr>
            <p:ph type="sldNum" sz="quarter" idx="12"/>
          </p:nvPr>
        </p:nvSpPr>
        <p:spPr/>
        <p:txBody>
          <a:body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244592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xmlns="" id="{BBEF1822-1E0A-4C4B-A203-ACEC20EDC5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xmlns="" id="{DB92BDC2-FE05-4196-A838-A8CE992E6D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xmlns="" id="{9A4541B4-1FE7-44A0-9E1C-327BAB3E0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49DEB-E549-4939-892C-2F0B1DB1907D}" type="datetimeFigureOut">
              <a:rPr lang="lv-LV" smtClean="0"/>
              <a:pPr/>
              <a:t>05.12.2022</a:t>
            </a:fld>
            <a:endParaRPr lang="lv-LV"/>
          </a:p>
        </p:txBody>
      </p:sp>
      <p:sp>
        <p:nvSpPr>
          <p:cNvPr id="5" name="Kājenes vietturis 4">
            <a:extLst>
              <a:ext uri="{FF2B5EF4-FFF2-40B4-BE49-F238E27FC236}">
                <a16:creationId xmlns:a16="http://schemas.microsoft.com/office/drawing/2014/main" xmlns="" id="{14E44AB0-E168-44A8-9B82-AD51FC8EF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xmlns="" id="{DFEF299E-6839-4919-9F14-F065927A7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A5004-2BC6-4BD2-B280-527319D235FF}" type="slidenum">
              <a:rPr lang="lv-LV" smtClean="0"/>
              <a:pPr/>
              <a:t>‹#›</a:t>
            </a:fld>
            <a:endParaRPr lang="lv-LV"/>
          </a:p>
        </p:txBody>
      </p:sp>
    </p:spTree>
    <p:extLst>
      <p:ext uri="{BB962C8B-B14F-4D97-AF65-F5344CB8AC3E}">
        <p14:creationId xmlns:p14="http://schemas.microsoft.com/office/powerpoint/2010/main" xmlns="" val="708329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hyperlink" Target="mailto:mara.pakalne@lu.lv"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hyperlink" Target="https://life-peat-restore.eu/en/" TargetMode="External"/><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hyperlink" Target="https://vimeo.com/ruckaresidenc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hyperlink" Target="http://www.peatcarbon.lu.lv/" TargetMode="External"/><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000" b="-8000"/>
          </a:stretch>
        </a:blipFill>
        <a:effectLst/>
      </p:bgPr>
    </p:bg>
    <p:spTree>
      <p:nvGrpSpPr>
        <p:cNvPr id="1" name=""/>
        <p:cNvGrpSpPr/>
        <p:nvPr/>
      </p:nvGrpSpPr>
      <p:grpSpPr>
        <a:xfrm>
          <a:off x="0" y="0"/>
          <a:ext cx="0" cy="0"/>
          <a:chOff x="0" y="0"/>
          <a:chExt cx="0" cy="0"/>
        </a:xfrm>
      </p:grpSpPr>
      <p:pic>
        <p:nvPicPr>
          <p:cNvPr id="3" name="Attēls 5">
            <a:extLst>
              <a:ext uri="{FF2B5EF4-FFF2-40B4-BE49-F238E27FC236}">
                <a16:creationId xmlns:a16="http://schemas.microsoft.com/office/drawing/2014/main" xmlns="" id="{2A438A5E-4447-44CF-9A64-6FD7317FF4FF}"/>
              </a:ext>
            </a:extLst>
          </p:cNvPr>
          <p:cNvPicPr/>
          <p:nvPr/>
        </p:nvPicPr>
        <p:blipFill>
          <a:blip r:embed="rId3" cstate="email"/>
          <a:stretch/>
        </p:blipFill>
        <p:spPr>
          <a:xfrm>
            <a:off x="150552" y="81097"/>
            <a:ext cx="791208" cy="531360"/>
          </a:xfrm>
          <a:prstGeom prst="rect">
            <a:avLst/>
          </a:prstGeom>
          <a:ln>
            <a:noFill/>
          </a:ln>
        </p:spPr>
      </p:pic>
      <p:pic>
        <p:nvPicPr>
          <p:cNvPr id="5" name="Attēls 4">
            <a:extLst>
              <a:ext uri="{FF2B5EF4-FFF2-40B4-BE49-F238E27FC236}">
                <a16:creationId xmlns:a16="http://schemas.microsoft.com/office/drawing/2014/main" xmlns="" id="{1BCEB7B5-A6F3-4CC9-BDA0-83910AA4FAEE}"/>
              </a:ext>
            </a:extLst>
          </p:cNvPr>
          <p:cNvPicPr/>
          <p:nvPr/>
        </p:nvPicPr>
        <p:blipFill>
          <a:blip r:embed="rId4" cstate="email"/>
          <a:stretch/>
        </p:blipFill>
        <p:spPr>
          <a:xfrm>
            <a:off x="1075173" y="99773"/>
            <a:ext cx="2322545" cy="531360"/>
          </a:xfrm>
          <a:prstGeom prst="rect">
            <a:avLst/>
          </a:prstGeom>
          <a:ln>
            <a:noFill/>
          </a:ln>
        </p:spPr>
      </p:pic>
      <p:sp>
        <p:nvSpPr>
          <p:cNvPr id="7" name="TextBox 6">
            <a:extLst>
              <a:ext uri="{FF2B5EF4-FFF2-40B4-BE49-F238E27FC236}">
                <a16:creationId xmlns:a16="http://schemas.microsoft.com/office/drawing/2014/main" xmlns="" id="{87BA669A-41F2-4F86-8B80-537F6CE32023}"/>
              </a:ext>
            </a:extLst>
          </p:cNvPr>
          <p:cNvSpPr txBox="1"/>
          <p:nvPr/>
        </p:nvSpPr>
        <p:spPr>
          <a:xfrm>
            <a:off x="941760" y="5174264"/>
            <a:ext cx="10777313" cy="1200329"/>
          </a:xfrm>
          <a:prstGeom prst="rect">
            <a:avLst/>
          </a:prstGeom>
          <a:noFill/>
        </p:spPr>
        <p:txBody>
          <a:bodyPr wrap="square">
            <a:spAutoFit/>
          </a:bodyPr>
          <a:lstStyle/>
          <a:p>
            <a:pPr algn="ctr">
              <a:spcBef>
                <a:spcPct val="0"/>
              </a:spcBef>
              <a:defRPr/>
            </a:pPr>
            <a:r>
              <a:rPr lang="en-GB" altLang="en-US" sz="2400" dirty="0">
                <a:solidFill>
                  <a:schemeClr val="bg2">
                    <a:lumMod val="90000"/>
                  </a:schemeClr>
                </a:solidFill>
                <a:latin typeface="Calibri" panose="020F0502020204030204" pitchFamily="34" charset="0"/>
                <a:cs typeface="Calibri" panose="020F0502020204030204" pitchFamily="34" charset="0"/>
              </a:rPr>
              <a:t>Dr. Māra Pakalne</a:t>
            </a:r>
            <a:r>
              <a:rPr lang="lv-LV" altLang="en-US" sz="2400" dirty="0">
                <a:solidFill>
                  <a:schemeClr val="bg2">
                    <a:lumMod val="90000"/>
                  </a:schemeClr>
                </a:solidFill>
                <a:latin typeface="Calibri" panose="020F0502020204030204" pitchFamily="34" charset="0"/>
                <a:cs typeface="Calibri" panose="020F0502020204030204" pitchFamily="34" charset="0"/>
              </a:rPr>
              <a:t>, </a:t>
            </a:r>
            <a:endParaRPr lang="en-GB" altLang="en-US" sz="2400" dirty="0">
              <a:solidFill>
                <a:schemeClr val="bg2">
                  <a:lumMod val="90000"/>
                </a:schemeClr>
              </a:solidFill>
              <a:latin typeface="Calibri" panose="020F0502020204030204" pitchFamily="34" charset="0"/>
              <a:cs typeface="Calibri" panose="020F0502020204030204" pitchFamily="34" charset="0"/>
            </a:endParaRPr>
          </a:p>
          <a:p>
            <a:pPr algn="ctr">
              <a:spcBef>
                <a:spcPct val="0"/>
              </a:spcBef>
              <a:defRPr/>
            </a:pPr>
            <a:r>
              <a:rPr lang="lv-LV" altLang="en-US" sz="2400" dirty="0" err="1">
                <a:solidFill>
                  <a:schemeClr val="bg2">
                    <a:lumMod val="90000"/>
                  </a:schemeClr>
                </a:solidFill>
                <a:latin typeface="Calibri" panose="020F0502020204030204" pitchFamily="34" charset="0"/>
                <a:cs typeface="Calibri" panose="020F0502020204030204" pitchFamily="34" charset="0"/>
              </a:rPr>
              <a:t>Email</a:t>
            </a:r>
            <a:r>
              <a:rPr lang="lv-LV" altLang="en-US" sz="2400" dirty="0">
                <a:solidFill>
                  <a:schemeClr val="bg2">
                    <a:lumMod val="90000"/>
                  </a:schemeClr>
                </a:solidFill>
                <a:latin typeface="Calibri" panose="020F0502020204030204" pitchFamily="34" charset="0"/>
                <a:cs typeface="Calibri" panose="020F0502020204030204" pitchFamily="34" charset="0"/>
              </a:rPr>
              <a:t>: </a:t>
            </a:r>
            <a:r>
              <a:rPr lang="lv-LV" altLang="en-US" sz="2400" dirty="0">
                <a:solidFill>
                  <a:schemeClr val="bg2">
                    <a:lumMod val="9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mara.pakalne@lu.lv</a:t>
            </a:r>
            <a:endParaRPr lang="lv-LV" altLang="en-US" sz="2400" dirty="0">
              <a:solidFill>
                <a:schemeClr val="bg2">
                  <a:lumMod val="90000"/>
                </a:schemeClr>
              </a:solidFill>
              <a:latin typeface="Calibri" panose="020F0502020204030204" pitchFamily="34" charset="0"/>
              <a:cs typeface="Calibri" panose="020F0502020204030204" pitchFamily="34" charset="0"/>
            </a:endParaRPr>
          </a:p>
          <a:p>
            <a:pPr algn="ctr">
              <a:spcBef>
                <a:spcPct val="0"/>
              </a:spcBef>
              <a:defRPr/>
            </a:pPr>
            <a:r>
              <a:rPr lang="en-GB" altLang="en-US" sz="2400" dirty="0">
                <a:solidFill>
                  <a:schemeClr val="bg2">
                    <a:lumMod val="90000"/>
                  </a:schemeClr>
                </a:solidFill>
                <a:latin typeface="Calibri" panose="020F0502020204030204" pitchFamily="34" charset="0"/>
                <a:cs typeface="Calibri" panose="020F0502020204030204" pitchFamily="34" charset="0"/>
              </a:rPr>
              <a:t>University of Latvia</a:t>
            </a:r>
          </a:p>
        </p:txBody>
      </p:sp>
      <p:sp>
        <p:nvSpPr>
          <p:cNvPr id="8" name="TextBox 7">
            <a:extLst>
              <a:ext uri="{FF2B5EF4-FFF2-40B4-BE49-F238E27FC236}">
                <a16:creationId xmlns:a16="http://schemas.microsoft.com/office/drawing/2014/main" xmlns="" id="{643F4FC3-25A4-4C2B-B224-3403A14F9AC7}"/>
              </a:ext>
            </a:extLst>
          </p:cNvPr>
          <p:cNvSpPr txBox="1"/>
          <p:nvPr/>
        </p:nvSpPr>
        <p:spPr>
          <a:xfrm>
            <a:off x="1462680" y="1310218"/>
            <a:ext cx="9223131" cy="984885"/>
          </a:xfrm>
          <a:prstGeom prst="rect">
            <a:avLst/>
          </a:prstGeom>
          <a:noFill/>
        </p:spPr>
        <p:txBody>
          <a:bodyPr wrap="square">
            <a:spAutoFit/>
          </a:bodyPr>
          <a:lstStyle/>
          <a:p>
            <a:r>
              <a:rPr lang="lv-LV" sz="4000" kern="100" dirty="0">
                <a:solidFill>
                  <a:schemeClr val="bg1"/>
                </a:solidFill>
                <a:effectLst/>
                <a:latin typeface="Calibri" panose="020F0502020204030204" pitchFamily="34" charset="0"/>
                <a:ea typeface="NSimSun" panose="02010609030101010101" pitchFamily="49" charset="-122"/>
                <a:cs typeface="Arial" panose="020B0604020202020204" pitchFamily="34" charset="0"/>
              </a:rPr>
              <a:t>Best </a:t>
            </a:r>
            <a:r>
              <a:rPr lang="lv-LV" sz="4000" kern="100" dirty="0" err="1">
                <a:solidFill>
                  <a:schemeClr val="bg1"/>
                </a:solidFill>
                <a:effectLst/>
                <a:latin typeface="Calibri" panose="020F0502020204030204" pitchFamily="34" charset="0"/>
                <a:ea typeface="NSimSun" panose="02010609030101010101" pitchFamily="49" charset="-122"/>
                <a:cs typeface="Arial" panose="020B0604020202020204" pitchFamily="34" charset="0"/>
              </a:rPr>
              <a:t>Practice</a:t>
            </a:r>
            <a:r>
              <a:rPr lang="lv-LV" sz="4000" kern="100" dirty="0">
                <a:solidFill>
                  <a:schemeClr val="bg1"/>
                </a:solidFill>
                <a:effectLst/>
                <a:latin typeface="Calibri" panose="020F0502020204030204" pitchFamily="34" charset="0"/>
                <a:ea typeface="NSimSun" panose="02010609030101010101" pitchFamily="49" charset="-122"/>
                <a:cs typeface="Arial" panose="020B0604020202020204" pitchFamily="34" charset="0"/>
              </a:rPr>
              <a:t> </a:t>
            </a:r>
            <a:r>
              <a:rPr lang="lv-LV" sz="4000" kern="100" dirty="0" err="1">
                <a:solidFill>
                  <a:schemeClr val="bg1"/>
                </a:solidFill>
                <a:effectLst/>
                <a:latin typeface="Calibri" panose="020F0502020204030204" pitchFamily="34" charset="0"/>
                <a:ea typeface="NSimSun" panose="02010609030101010101" pitchFamily="49" charset="-122"/>
                <a:cs typeface="Arial" panose="020B0604020202020204" pitchFamily="34" charset="0"/>
              </a:rPr>
              <a:t>Book</a:t>
            </a:r>
            <a:r>
              <a:rPr lang="lv-LV" sz="4000" kern="100" dirty="0">
                <a:solidFill>
                  <a:schemeClr val="bg1"/>
                </a:solidFill>
                <a:effectLst/>
                <a:latin typeface="Calibri" panose="020F0502020204030204" pitchFamily="34" charset="0"/>
                <a:ea typeface="NSimSun" panose="02010609030101010101" pitchFamily="49" charset="-122"/>
                <a:cs typeface="Arial" panose="020B0604020202020204" pitchFamily="34" charset="0"/>
              </a:rPr>
              <a:t> </a:t>
            </a:r>
            <a:r>
              <a:rPr lang="lv-LV" sz="4000" kern="100" dirty="0" err="1">
                <a:solidFill>
                  <a:schemeClr val="bg1"/>
                </a:solidFill>
                <a:effectLst/>
                <a:latin typeface="Calibri" panose="020F0502020204030204" pitchFamily="34" charset="0"/>
                <a:ea typeface="NSimSun" panose="02010609030101010101" pitchFamily="49" charset="-122"/>
                <a:cs typeface="Arial" panose="020B0604020202020204" pitchFamily="34" charset="0"/>
              </a:rPr>
              <a:t>for</a:t>
            </a:r>
            <a:r>
              <a:rPr lang="lv-LV" sz="4000" kern="100" dirty="0">
                <a:solidFill>
                  <a:schemeClr val="bg1"/>
                </a:solidFill>
                <a:effectLst/>
                <a:latin typeface="Calibri" panose="020F0502020204030204" pitchFamily="34" charset="0"/>
                <a:ea typeface="NSimSun" panose="02010609030101010101" pitchFamily="49" charset="-122"/>
                <a:cs typeface="Arial" panose="020B0604020202020204" pitchFamily="34" charset="0"/>
              </a:rPr>
              <a:t> </a:t>
            </a:r>
            <a:r>
              <a:rPr lang="lv-LV" sz="4000" kern="100" dirty="0" err="1">
                <a:solidFill>
                  <a:schemeClr val="bg1"/>
                </a:solidFill>
                <a:effectLst/>
                <a:latin typeface="Calibri" panose="020F0502020204030204" pitchFamily="34" charset="0"/>
                <a:ea typeface="NSimSun" panose="02010609030101010101" pitchFamily="49" charset="-122"/>
                <a:cs typeface="Arial" panose="020B0604020202020204" pitchFamily="34" charset="0"/>
              </a:rPr>
              <a:t>Peatland</a:t>
            </a:r>
            <a:r>
              <a:rPr lang="lv-LV" sz="4000" kern="100" dirty="0">
                <a:solidFill>
                  <a:schemeClr val="bg1"/>
                </a:solidFill>
                <a:effectLst/>
                <a:latin typeface="Calibri" panose="020F0502020204030204" pitchFamily="34" charset="0"/>
                <a:ea typeface="NSimSun" panose="02010609030101010101" pitchFamily="49" charset="-122"/>
                <a:cs typeface="Arial" panose="020B0604020202020204" pitchFamily="34" charset="0"/>
              </a:rPr>
              <a:t> </a:t>
            </a:r>
            <a:r>
              <a:rPr lang="lv-LV" sz="4000" kern="100" dirty="0" err="1">
                <a:solidFill>
                  <a:schemeClr val="bg1"/>
                </a:solidFill>
                <a:effectLst/>
                <a:latin typeface="Calibri" panose="020F0502020204030204" pitchFamily="34" charset="0"/>
                <a:ea typeface="NSimSun" panose="02010609030101010101" pitchFamily="49" charset="-122"/>
                <a:cs typeface="Arial" panose="020B0604020202020204" pitchFamily="34" charset="0"/>
              </a:rPr>
              <a:t>Restoration</a:t>
            </a:r>
            <a:endParaRPr lang="lv-LV" sz="4000" kern="100" dirty="0">
              <a:solidFill>
                <a:schemeClr val="bg1"/>
              </a:solidFill>
              <a:effectLst/>
              <a:latin typeface="Liberation Serif"/>
              <a:ea typeface="NSimSun" panose="02010609030101010101" pitchFamily="49" charset="-122"/>
              <a:cs typeface="Arial" panose="020B0604020202020204" pitchFamily="34" charset="0"/>
            </a:endParaRPr>
          </a:p>
          <a:p>
            <a:r>
              <a:rPr lang="en-GB" sz="1800" kern="100" dirty="0">
                <a:solidFill>
                  <a:srgbClr val="000000"/>
                </a:solidFill>
                <a:effectLst/>
                <a:latin typeface="Calibri" panose="020F0502020204030204" pitchFamily="34" charset="0"/>
                <a:ea typeface="NSimSun" panose="02010609030101010101" pitchFamily="49" charset="-122"/>
                <a:cs typeface="Arial" panose="020B0604020202020204" pitchFamily="34" charset="0"/>
              </a:rPr>
              <a:t> </a:t>
            </a:r>
            <a:endParaRPr lang="lv-LV" sz="2000" kern="100" dirty="0">
              <a:effectLst/>
              <a:latin typeface="Liberation Serif"/>
              <a:ea typeface="NSimSun" panose="02010609030101010101" pitchFamily="49" charset="-122"/>
              <a:cs typeface="Arial" panose="020B0604020202020204" pitchFamily="34" charset="0"/>
            </a:endParaRPr>
          </a:p>
        </p:txBody>
      </p:sp>
    </p:spTree>
    <p:extLst>
      <p:ext uri="{BB962C8B-B14F-4D97-AF65-F5344CB8AC3E}">
        <p14:creationId xmlns:p14="http://schemas.microsoft.com/office/powerpoint/2010/main" xmlns="" val="1500243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50.jpg">
            <a:extLst>
              <a:ext uri="{FF2B5EF4-FFF2-40B4-BE49-F238E27FC236}">
                <a16:creationId xmlns:a16="http://schemas.microsoft.com/office/drawing/2014/main" xmlns="" id="{8F20E142-DB66-6A08-638C-793B566CDEB2}"/>
              </a:ext>
            </a:extLst>
          </p:cNvPr>
          <p:cNvPicPr/>
          <p:nvPr/>
        </p:nvPicPr>
        <p:blipFill rotWithShape="1">
          <a:blip r:embed="rId2" cstate="email"/>
          <a:srcRect/>
          <a:stretch/>
        </p:blipFill>
        <p:spPr>
          <a:xfrm>
            <a:off x="-1" y="10"/>
            <a:ext cx="12192001" cy="6857990"/>
          </a:xfrm>
          <a:custGeom>
            <a:avLst/>
            <a:gdLst/>
            <a:ahLst/>
            <a:cxnLst/>
            <a:rect l="l" t="t" r="r" b="b"/>
            <a:pathLst>
              <a:path w="12192001"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3"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1800226"/>
                </a:lnTo>
                <a:lnTo>
                  <a:pt x="12192001" y="1800226"/>
                </a:lnTo>
                <a:lnTo>
                  <a:pt x="12192001" y="6858000"/>
                </a:lnTo>
                <a:lnTo>
                  <a:pt x="11795125" y="6858000"/>
                </a:lnTo>
                <a:lnTo>
                  <a:pt x="11449051"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3" y="1370965"/>
                  <a:pt x="4578845" y="1382227"/>
                  <a:pt x="4589805" y="1401211"/>
                </a:cubicBezTo>
                <a:cubicBezTo>
                  <a:pt x="4589805" y="1401211"/>
                  <a:pt x="4589805" y="1401211"/>
                  <a:pt x="4758965" y="1694203"/>
                </a:cubicBezTo>
                <a:cubicBezTo>
                  <a:pt x="4769558" y="1712554"/>
                  <a:pt x="4769702" y="1736097"/>
                  <a:pt x="4758423" y="1754421"/>
                </a:cubicBezTo>
                <a:cubicBezTo>
                  <a:pt x="4758423" y="1754421"/>
                  <a:pt x="4758423" y="1754421"/>
                  <a:pt x="4590366" y="2047199"/>
                </a:cubicBezTo>
                <a:cubicBezTo>
                  <a:pt x="4580084" y="2065790"/>
                  <a:pt x="4559908" y="2077438"/>
                  <a:pt x="4538666" y="2077046"/>
                </a:cubicBezTo>
                <a:cubicBezTo>
                  <a:pt x="4538666" y="2077046"/>
                  <a:pt x="4538666"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9" y="173838"/>
                </a:cubicBezTo>
                <a:cubicBezTo>
                  <a:pt x="4535365" y="173884"/>
                  <a:pt x="4567564" y="192057"/>
                  <a:pt x="4585252" y="222694"/>
                </a:cubicBezTo>
                <a:cubicBezTo>
                  <a:pt x="4585252" y="222694"/>
                  <a:pt x="4585252" y="222694"/>
                  <a:pt x="4858234" y="695514"/>
                </a:cubicBezTo>
                <a:cubicBezTo>
                  <a:pt x="4875333" y="725128"/>
                  <a:pt x="4875563" y="763121"/>
                  <a:pt x="4857363" y="792690"/>
                </a:cubicBezTo>
                <a:cubicBezTo>
                  <a:pt x="4857363" y="792690"/>
                  <a:pt x="4857363" y="792690"/>
                  <a:pt x="4586156" y="1265167"/>
                </a:cubicBezTo>
                <a:cubicBezTo>
                  <a:pt x="4569564" y="1295169"/>
                  <a:pt x="4537007" y="1313967"/>
                  <a:pt x="4502729" y="1313334"/>
                </a:cubicBezTo>
                <a:cubicBezTo>
                  <a:pt x="4502729" y="1313334"/>
                  <a:pt x="4502729"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p:spPr>
      </p:pic>
      <p:sp>
        <p:nvSpPr>
          <p:cNvPr id="2" name="Title 1">
            <a:extLst>
              <a:ext uri="{FF2B5EF4-FFF2-40B4-BE49-F238E27FC236}">
                <a16:creationId xmlns:a16="http://schemas.microsoft.com/office/drawing/2014/main" xmlns="" id="{AF5B5C51-65AB-F0E3-7F01-861F72E7E720}"/>
              </a:ext>
            </a:extLst>
          </p:cNvPr>
          <p:cNvSpPr>
            <a:spLocks noGrp="1"/>
          </p:cNvSpPr>
          <p:nvPr>
            <p:ph type="title"/>
          </p:nvPr>
        </p:nvSpPr>
        <p:spPr>
          <a:xfrm>
            <a:off x="3635161" y="2215877"/>
            <a:ext cx="3921261" cy="1946606"/>
          </a:xfrm>
        </p:spPr>
        <p:txBody>
          <a:bodyPr>
            <a:normAutofit/>
          </a:bodyPr>
          <a:lstStyle/>
          <a:p>
            <a:pPr algn="ctr"/>
            <a:r>
              <a:rPr lang="x-none" dirty="0">
                <a:solidFill>
                  <a:schemeClr val="tx1">
                    <a:lumMod val="95000"/>
                    <a:lumOff val="5000"/>
                  </a:schemeClr>
                </a:solidFill>
              </a:rPr>
              <a:t>Removal of trees</a:t>
            </a:r>
          </a:p>
        </p:txBody>
      </p:sp>
    </p:spTree>
    <p:extLst>
      <p:ext uri="{BB962C8B-B14F-4D97-AF65-F5344CB8AC3E}">
        <p14:creationId xmlns:p14="http://schemas.microsoft.com/office/powerpoint/2010/main" xmlns="" val="241632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475749F-F487-4EFB-ABC7-C1359590E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3949492-76B6-D700-C918-09CDF217DAF4}"/>
              </a:ext>
            </a:extLst>
          </p:cNvPr>
          <p:cNvSpPr>
            <a:spLocks noGrp="1"/>
          </p:cNvSpPr>
          <p:nvPr>
            <p:ph type="title"/>
          </p:nvPr>
        </p:nvSpPr>
        <p:spPr>
          <a:xfrm>
            <a:off x="6982271" y="3753810"/>
            <a:ext cx="4515147" cy="1529232"/>
          </a:xfrm>
        </p:spPr>
        <p:txBody>
          <a:bodyPr vert="horz" lIns="91440" tIns="45720" rIns="91440" bIns="45720" rtlCol="0" anchor="b">
            <a:normAutofit fontScale="90000"/>
          </a:bodyPr>
          <a:lstStyle/>
          <a:p>
            <a:pPr algn="r"/>
            <a:r>
              <a:rPr lang="en-US" kern="1200" dirty="0">
                <a:solidFill>
                  <a:schemeClr val="tx1"/>
                </a:solidFill>
                <a:latin typeface="+mj-lt"/>
                <a:ea typeface="+mj-ea"/>
                <a:cs typeface="+mj-cs"/>
              </a:rPr>
              <a:t>Establishment of floating islands in Poland</a:t>
            </a:r>
          </a:p>
        </p:txBody>
      </p:sp>
      <p:pic>
        <p:nvPicPr>
          <p:cNvPr id="3" name="image95.jpg">
            <a:extLst>
              <a:ext uri="{FF2B5EF4-FFF2-40B4-BE49-F238E27FC236}">
                <a16:creationId xmlns:a16="http://schemas.microsoft.com/office/drawing/2014/main" xmlns="" id="{D508ECE6-9807-F38A-13F7-511490288150}"/>
              </a:ext>
            </a:extLst>
          </p:cNvPr>
          <p:cNvPicPr/>
          <p:nvPr/>
        </p:nvPicPr>
        <p:blipFill rotWithShape="1">
          <a:blip r:embed="rId2" cstate="email"/>
          <a:srcRect b="-2"/>
          <a:stretch/>
        </p:blipFill>
        <p:spPr>
          <a:xfrm>
            <a:off x="5538033" y="793315"/>
            <a:ext cx="2888477"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4" name="image221.jpg">
            <a:extLst>
              <a:ext uri="{FF2B5EF4-FFF2-40B4-BE49-F238E27FC236}">
                <a16:creationId xmlns:a16="http://schemas.microsoft.com/office/drawing/2014/main" xmlns="" id="{9F7CA35D-1E09-A03F-51AB-C7552936A889}"/>
              </a:ext>
            </a:extLst>
          </p:cNvPr>
          <p:cNvPicPr/>
          <p:nvPr/>
        </p:nvPicPr>
        <p:blipFill rotWithShape="1">
          <a:blip r:embed="rId3" cstate="email"/>
          <a:srcRect b="-1"/>
          <a:stretch/>
        </p:blipFill>
        <p:spPr>
          <a:xfrm>
            <a:off x="-2191" y="10"/>
            <a:ext cx="7678763" cy="6857990"/>
          </a:xfrm>
          <a:custGeom>
            <a:avLst/>
            <a:gdLst/>
            <a:ahLst/>
            <a:cxnLst/>
            <a:rect l="l" t="t" r="r" b="b"/>
            <a:pathLst>
              <a:path w="7678763"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Tree>
    <p:extLst>
      <p:ext uri="{BB962C8B-B14F-4D97-AF65-F5344CB8AC3E}">
        <p14:creationId xmlns:p14="http://schemas.microsoft.com/office/powerpoint/2010/main" xmlns="" val="220379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C8EEB0F-BA72-49AC-956F-331B60FDE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image290.jpg">
            <a:extLst>
              <a:ext uri="{FF2B5EF4-FFF2-40B4-BE49-F238E27FC236}">
                <a16:creationId xmlns:a16="http://schemas.microsoft.com/office/drawing/2014/main" xmlns="" id="{A06974D1-F09C-8E75-5F27-57C4F0875709}"/>
              </a:ext>
            </a:extLst>
          </p:cNvPr>
          <p:cNvPicPr/>
          <p:nvPr/>
        </p:nvPicPr>
        <p:blipFill rotWithShape="1">
          <a:blip r:embed="rId2" cstate="email"/>
          <a:srcRect r="-1"/>
          <a:stretch/>
        </p:blipFill>
        <p:spPr>
          <a:xfrm>
            <a:off x="-1219" y="-4"/>
            <a:ext cx="12191695" cy="6858000"/>
          </a:xfrm>
          <a:prstGeom prst="rect">
            <a:avLst/>
          </a:prstGeom>
        </p:spPr>
      </p:pic>
      <p:sp>
        <p:nvSpPr>
          <p:cNvPr id="11" name="Freeform: Shape 10">
            <a:extLst>
              <a:ext uri="{FF2B5EF4-FFF2-40B4-BE49-F238E27FC236}">
                <a16:creationId xmlns:a16="http://schemas.microsoft.com/office/drawing/2014/main" xmlns="" id="{8CC700D5-9809-43F4-89D5-7DBBCB0DC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81377" y="1386250"/>
            <a:ext cx="4598786"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xmlns="" id="{C7163242-6303-46DC-BAC1-2A204F0613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9573" y="1494845"/>
            <a:ext cx="4354593"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prstClr val="white"/>
              </a:solidFill>
              <a:latin typeface="Meiryo"/>
            </a:endParaRPr>
          </a:p>
        </p:txBody>
      </p:sp>
      <p:sp>
        <p:nvSpPr>
          <p:cNvPr id="15" name="Freeform: Shape 14">
            <a:extLst>
              <a:ext uri="{FF2B5EF4-FFF2-40B4-BE49-F238E27FC236}">
                <a16:creationId xmlns:a16="http://schemas.microsoft.com/office/drawing/2014/main" xmlns="" id="{805C4C40-D70E-4C4F-B228-98A0A6132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5B1EA247-FE07-FD0C-4C63-AD29DA75D034}"/>
              </a:ext>
            </a:extLst>
          </p:cNvPr>
          <p:cNvSpPr>
            <a:spLocks noGrp="1"/>
          </p:cNvSpPr>
          <p:nvPr>
            <p:ph type="title"/>
          </p:nvPr>
        </p:nvSpPr>
        <p:spPr>
          <a:xfrm>
            <a:off x="1636511" y="1872171"/>
            <a:ext cx="3555692" cy="2042712"/>
          </a:xfrm>
        </p:spPr>
        <p:txBody>
          <a:bodyPr vert="horz" lIns="91440" tIns="45720" rIns="91440" bIns="45720" rtlCol="0" anchor="b">
            <a:normAutofit/>
          </a:bodyPr>
          <a:lstStyle/>
          <a:p>
            <a:pPr algn="ctr"/>
            <a:r>
              <a:rPr lang="en-US" sz="3400" kern="1200">
                <a:solidFill>
                  <a:schemeClr val="tx1">
                    <a:lumMod val="75000"/>
                    <a:lumOff val="25000"/>
                  </a:schemeClr>
                </a:solidFill>
                <a:latin typeface="+mj-lt"/>
                <a:ea typeface="+mj-ea"/>
                <a:cs typeface="+mj-cs"/>
              </a:rPr>
              <a:t>Monitoring of peatland restoration success</a:t>
            </a:r>
          </a:p>
        </p:txBody>
      </p:sp>
      <p:grpSp>
        <p:nvGrpSpPr>
          <p:cNvPr id="17" name="Group 16">
            <a:extLst>
              <a:ext uri="{FF2B5EF4-FFF2-40B4-BE49-F238E27FC236}">
                <a16:creationId xmlns:a16="http://schemas.microsoft.com/office/drawing/2014/main" xmlns="" id="{06536C0D-2219-44F1-94EC-B9A56501DB3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516303" y="1122043"/>
            <a:ext cx="4908132" cy="4613915"/>
            <a:chOff x="6516303" y="1122043"/>
            <a:chExt cx="4908132" cy="4613915"/>
          </a:xfrm>
        </p:grpSpPr>
        <p:sp>
          <p:nvSpPr>
            <p:cNvPr id="18" name="Freeform: Shape 17">
              <a:extLst>
                <a:ext uri="{FF2B5EF4-FFF2-40B4-BE49-F238E27FC236}">
                  <a16:creationId xmlns:a16="http://schemas.microsoft.com/office/drawing/2014/main" xmlns="" id="{9DF0CCBF-D7FD-451C-92EB-84C362B690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xmlns="" id="{2B1B8EEB-4E8B-43EC-AB8F-F7E2CD9682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3" name="image245.jpg">
            <a:extLst>
              <a:ext uri="{FF2B5EF4-FFF2-40B4-BE49-F238E27FC236}">
                <a16:creationId xmlns:a16="http://schemas.microsoft.com/office/drawing/2014/main" xmlns="" id="{E17F8ED7-8E31-8FE8-1A62-CCA4A65A8551}"/>
              </a:ext>
            </a:extLst>
          </p:cNvPr>
          <p:cNvPicPr/>
          <p:nvPr/>
        </p:nvPicPr>
        <p:blipFill rotWithShape="1">
          <a:blip r:embed="rId3" cstate="email"/>
          <a:srcRect/>
          <a:stretch/>
        </p:blipFill>
        <p:spPr>
          <a:xfrm>
            <a:off x="6882275" y="1386254"/>
            <a:ext cx="4228348"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xmlns="" val="2954417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9" name="Picture 1" descr="page16image5313408">
            <a:extLst>
              <a:ext uri="{FF2B5EF4-FFF2-40B4-BE49-F238E27FC236}">
                <a16:creationId xmlns:a16="http://schemas.microsoft.com/office/drawing/2014/main" xmlns="" id="{5C20CE54-C205-9E53-ED58-6F78C3BDFC87}"/>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14336" b="1"/>
          <a:stretch/>
        </p:blipFill>
        <p:spPr bwMode="auto">
          <a:xfrm>
            <a:off x="20" y="418375"/>
            <a:ext cx="8687336" cy="6439627"/>
          </a:xfrm>
          <a:custGeom>
            <a:avLst/>
            <a:gdLst/>
            <a:ahLst/>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0D3A07C8-AC93-FD72-2A05-5F7F3194E340}"/>
              </a:ext>
            </a:extLst>
          </p:cNvPr>
          <p:cNvSpPr>
            <a:spLocks noGrp="1"/>
          </p:cNvSpPr>
          <p:nvPr>
            <p:ph type="title"/>
          </p:nvPr>
        </p:nvSpPr>
        <p:spPr>
          <a:xfrm>
            <a:off x="7483828" y="539206"/>
            <a:ext cx="3383901" cy="3098982"/>
          </a:xfrm>
        </p:spPr>
        <p:txBody>
          <a:bodyPr vert="horz" lIns="91440" tIns="45720" rIns="91440" bIns="45720" rtlCol="0">
            <a:normAutofit/>
          </a:bodyPr>
          <a:lstStyle/>
          <a:p>
            <a:r>
              <a:rPr lang="en-US" sz="4000" dirty="0">
                <a:solidFill>
                  <a:schemeClr val="tx1">
                    <a:lumMod val="95000"/>
                    <a:lumOff val="5000"/>
                  </a:schemeClr>
                </a:solidFill>
              </a:rPr>
              <a:t>GHG monitoring in the project sites</a:t>
            </a:r>
          </a:p>
        </p:txBody>
      </p:sp>
    </p:spTree>
    <p:extLst>
      <p:ext uri="{BB962C8B-B14F-4D97-AF65-F5344CB8AC3E}">
        <p14:creationId xmlns:p14="http://schemas.microsoft.com/office/powerpoint/2010/main" xmlns="" val="174354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05" name="Rectangle 7204">
            <a:extLst>
              <a:ext uri="{FF2B5EF4-FFF2-40B4-BE49-F238E27FC236}">
                <a16:creationId xmlns:a16="http://schemas.microsoft.com/office/drawing/2014/main" xmlns=""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69" name="Picture 1" descr="page18image5258272">
            <a:extLst>
              <a:ext uri="{FF2B5EF4-FFF2-40B4-BE49-F238E27FC236}">
                <a16:creationId xmlns:a16="http://schemas.microsoft.com/office/drawing/2014/main" xmlns="" id="{D38C8F78-FE4D-B70A-4BB1-A6437421A16E}"/>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7207" name="Rectangle 7206">
            <a:extLst>
              <a:ext uri="{FF2B5EF4-FFF2-40B4-BE49-F238E27FC236}">
                <a16:creationId xmlns:a16="http://schemas.microsoft.com/office/drawing/2014/main" xmlns=""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D359738-F7D6-EB1F-EE8B-7A422BD2118D}"/>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Peatland restoration sites</a:t>
            </a:r>
          </a:p>
        </p:txBody>
      </p:sp>
      <p:sp>
        <p:nvSpPr>
          <p:cNvPr id="7209" name="Rectangle 7208">
            <a:extLst>
              <a:ext uri="{FF2B5EF4-FFF2-40B4-BE49-F238E27FC236}">
                <a16:creationId xmlns:a16="http://schemas.microsoft.com/office/drawing/2014/main" xmlns=""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8432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787DEA-F7A9-EEB5-9DBD-FAE6F6F4DCD9}"/>
              </a:ext>
            </a:extLst>
          </p:cNvPr>
          <p:cNvSpPr>
            <a:spLocks noGrp="1"/>
          </p:cNvSpPr>
          <p:nvPr>
            <p:ph type="title"/>
          </p:nvPr>
        </p:nvSpPr>
        <p:spPr/>
        <p:txBody>
          <a:bodyPr/>
          <a:lstStyle/>
          <a:p>
            <a:r>
              <a:rPr lang="x-none" dirty="0"/>
              <a:t>Suursoo-Leidissoo peatland, Estonia</a:t>
            </a:r>
          </a:p>
        </p:txBody>
      </p:sp>
      <p:pic>
        <p:nvPicPr>
          <p:cNvPr id="3" name="image61.png">
            <a:extLst>
              <a:ext uri="{FF2B5EF4-FFF2-40B4-BE49-F238E27FC236}">
                <a16:creationId xmlns:a16="http://schemas.microsoft.com/office/drawing/2014/main" xmlns="" id="{2B556BE8-CDB7-AF71-0169-476DE2800897}"/>
              </a:ext>
            </a:extLst>
          </p:cNvPr>
          <p:cNvPicPr/>
          <p:nvPr/>
        </p:nvPicPr>
        <p:blipFill>
          <a:blip r:embed="rId2" cstate="email"/>
          <a:srcRect/>
          <a:stretch>
            <a:fillRect/>
          </a:stretch>
        </p:blipFill>
        <p:spPr>
          <a:xfrm>
            <a:off x="838200" y="1255229"/>
            <a:ext cx="6495144" cy="4904131"/>
          </a:xfrm>
          <a:prstGeom prst="rect">
            <a:avLst/>
          </a:prstGeom>
          <a:ln/>
        </p:spPr>
      </p:pic>
      <p:pic>
        <p:nvPicPr>
          <p:cNvPr id="4" name="image52.png">
            <a:extLst>
              <a:ext uri="{FF2B5EF4-FFF2-40B4-BE49-F238E27FC236}">
                <a16:creationId xmlns:a16="http://schemas.microsoft.com/office/drawing/2014/main" xmlns="" id="{F2EDAED6-D789-8472-415E-35BAFEA2D2A6}"/>
              </a:ext>
            </a:extLst>
          </p:cNvPr>
          <p:cNvPicPr/>
          <p:nvPr/>
        </p:nvPicPr>
        <p:blipFill>
          <a:blip r:embed="rId3" cstate="email"/>
          <a:srcRect/>
          <a:stretch>
            <a:fillRect/>
          </a:stretch>
        </p:blipFill>
        <p:spPr>
          <a:xfrm>
            <a:off x="7465867" y="1646171"/>
            <a:ext cx="3352798" cy="2210212"/>
          </a:xfrm>
          <a:prstGeom prst="rect">
            <a:avLst/>
          </a:prstGeom>
          <a:ln/>
        </p:spPr>
      </p:pic>
      <p:pic>
        <p:nvPicPr>
          <p:cNvPr id="5" name="image254.png">
            <a:extLst>
              <a:ext uri="{FF2B5EF4-FFF2-40B4-BE49-F238E27FC236}">
                <a16:creationId xmlns:a16="http://schemas.microsoft.com/office/drawing/2014/main" xmlns="" id="{4D453119-5FCD-D11E-55F8-FCC5FBAF6289}"/>
              </a:ext>
            </a:extLst>
          </p:cNvPr>
          <p:cNvPicPr/>
          <p:nvPr/>
        </p:nvPicPr>
        <p:blipFill>
          <a:blip r:embed="rId4" cstate="email"/>
          <a:srcRect/>
          <a:stretch>
            <a:fillRect/>
          </a:stretch>
        </p:blipFill>
        <p:spPr>
          <a:xfrm>
            <a:off x="7465867" y="3856383"/>
            <a:ext cx="3352798" cy="2210212"/>
          </a:xfrm>
          <a:prstGeom prst="rect">
            <a:avLst/>
          </a:prstGeom>
          <a:ln/>
        </p:spPr>
      </p:pic>
    </p:spTree>
    <p:extLst>
      <p:ext uri="{BB962C8B-B14F-4D97-AF65-F5344CB8AC3E}">
        <p14:creationId xmlns:p14="http://schemas.microsoft.com/office/powerpoint/2010/main" xmlns="" val="286160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211.jpg">
            <a:extLst>
              <a:ext uri="{FF2B5EF4-FFF2-40B4-BE49-F238E27FC236}">
                <a16:creationId xmlns:a16="http://schemas.microsoft.com/office/drawing/2014/main" xmlns="" id="{7555468C-67C5-D375-DA23-A765C8BDBE3A}"/>
              </a:ext>
            </a:extLst>
          </p:cNvPr>
          <p:cNvPicPr/>
          <p:nvPr/>
        </p:nvPicPr>
        <p:blipFill>
          <a:blip r:embed="rId2" cstate="email"/>
          <a:srcRect/>
          <a:stretch>
            <a:fillRect/>
          </a:stretch>
        </p:blipFill>
        <p:spPr>
          <a:xfrm>
            <a:off x="908050" y="1844675"/>
            <a:ext cx="3575050" cy="2351088"/>
          </a:xfrm>
          <a:prstGeom prst="rect">
            <a:avLst/>
          </a:prstGeom>
        </p:spPr>
      </p:pic>
      <p:pic>
        <p:nvPicPr>
          <p:cNvPr id="3" name="image198.jpg">
            <a:extLst>
              <a:ext uri="{FF2B5EF4-FFF2-40B4-BE49-F238E27FC236}">
                <a16:creationId xmlns:a16="http://schemas.microsoft.com/office/drawing/2014/main" xmlns="" id="{BC5B544C-52B0-A037-7EB9-F5CC2EBACB3D}"/>
              </a:ext>
            </a:extLst>
          </p:cNvPr>
          <p:cNvPicPr/>
          <p:nvPr/>
        </p:nvPicPr>
        <p:blipFill>
          <a:blip r:embed="rId3" cstate="email"/>
          <a:srcRect/>
          <a:stretch>
            <a:fillRect/>
          </a:stretch>
        </p:blipFill>
        <p:spPr>
          <a:xfrm>
            <a:off x="908050" y="4267200"/>
            <a:ext cx="3575050" cy="2027238"/>
          </a:xfrm>
          <a:prstGeom prst="rect">
            <a:avLst/>
          </a:prstGeom>
        </p:spPr>
      </p:pic>
      <p:pic>
        <p:nvPicPr>
          <p:cNvPr id="5" name="image49.jpg">
            <a:extLst>
              <a:ext uri="{FF2B5EF4-FFF2-40B4-BE49-F238E27FC236}">
                <a16:creationId xmlns:a16="http://schemas.microsoft.com/office/drawing/2014/main" xmlns="" id="{B32EDF37-66DF-1B9E-DF00-FC871FF67CCB}"/>
              </a:ext>
            </a:extLst>
          </p:cNvPr>
          <p:cNvPicPr/>
          <p:nvPr/>
        </p:nvPicPr>
        <p:blipFill>
          <a:blip r:embed="rId4" cstate="email"/>
          <a:srcRect/>
          <a:stretch>
            <a:fillRect/>
          </a:stretch>
        </p:blipFill>
        <p:spPr>
          <a:xfrm>
            <a:off x="4554538" y="1844675"/>
            <a:ext cx="6727825" cy="4449763"/>
          </a:xfrm>
          <a:prstGeom prst="rect">
            <a:avLst/>
          </a:prstGeom>
        </p:spPr>
      </p:pic>
      <p:sp>
        <p:nvSpPr>
          <p:cNvPr id="2" name="Title 1">
            <a:extLst>
              <a:ext uri="{FF2B5EF4-FFF2-40B4-BE49-F238E27FC236}">
                <a16:creationId xmlns:a16="http://schemas.microsoft.com/office/drawing/2014/main" xmlns="" id="{CE27A834-4EEE-3928-CA8B-D0BB5B465C21}"/>
              </a:ext>
            </a:extLst>
          </p:cNvPr>
          <p:cNvSpPr>
            <a:spLocks noGrp="1"/>
          </p:cNvSpPr>
          <p:nvPr>
            <p:ph type="title"/>
          </p:nvPr>
        </p:nvSpPr>
        <p:spPr>
          <a:xfrm>
            <a:off x="838200" y="184805"/>
            <a:ext cx="10515600" cy="1505883"/>
          </a:xfrm>
        </p:spPr>
        <p:txBody>
          <a:bodyPr anchor="ctr">
            <a:normAutofit/>
          </a:bodyPr>
          <a:lstStyle/>
          <a:p>
            <a:r>
              <a:rPr lang="x-none" sz="5200" dirty="0"/>
              <a:t>Pūščia peatland, Lithuania</a:t>
            </a:r>
          </a:p>
        </p:txBody>
      </p:sp>
    </p:spTree>
    <p:extLst>
      <p:ext uri="{BB962C8B-B14F-4D97-AF65-F5344CB8AC3E}">
        <p14:creationId xmlns:p14="http://schemas.microsoft.com/office/powerpoint/2010/main" xmlns="" val="1335862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634" name="Rectangle 21621">
            <a:extLst>
              <a:ext uri="{FF2B5EF4-FFF2-40B4-BE49-F238E27FC236}">
                <a16:creationId xmlns:a16="http://schemas.microsoft.com/office/drawing/2014/main" xmlns="" id="{EE30EEB6-1483-4128-8331-806627678C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72976A4-90DE-682B-DEC2-F2E0E464B9A2}"/>
              </a:ext>
            </a:extLst>
          </p:cNvPr>
          <p:cNvSpPr>
            <a:spLocks noGrp="1"/>
          </p:cNvSpPr>
          <p:nvPr>
            <p:ph type="title"/>
          </p:nvPr>
        </p:nvSpPr>
        <p:spPr>
          <a:xfrm>
            <a:off x="841248" y="532461"/>
            <a:ext cx="3378085" cy="3352580"/>
          </a:xfrm>
        </p:spPr>
        <p:txBody>
          <a:bodyPr vert="horz" lIns="91440" tIns="45720" rIns="91440" bIns="45720" rtlCol="0" anchor="b">
            <a:normAutofit/>
          </a:bodyPr>
          <a:lstStyle/>
          <a:p>
            <a:r>
              <a:rPr lang="en-US" sz="5200" kern="1200">
                <a:solidFill>
                  <a:schemeClr val="tx1"/>
                </a:solidFill>
                <a:latin typeface="+mj-lt"/>
                <a:ea typeface="+mj-ea"/>
                <a:cs typeface="+mj-cs"/>
              </a:rPr>
              <a:t>Slovinski National Park, Poland</a:t>
            </a:r>
          </a:p>
        </p:txBody>
      </p:sp>
      <p:pic>
        <p:nvPicPr>
          <p:cNvPr id="3" name="image188.jpg">
            <a:extLst>
              <a:ext uri="{FF2B5EF4-FFF2-40B4-BE49-F238E27FC236}">
                <a16:creationId xmlns:a16="http://schemas.microsoft.com/office/drawing/2014/main" xmlns="" id="{F0E5399B-AFA0-A5A4-C839-DE955E07938E}"/>
              </a:ext>
            </a:extLst>
          </p:cNvPr>
          <p:cNvPicPr/>
          <p:nvPr/>
        </p:nvPicPr>
        <p:blipFill rotWithShape="1">
          <a:blip r:embed="rId2" cstate="email"/>
          <a:srcRect/>
          <a:stretch/>
        </p:blipFill>
        <p:spPr>
          <a:xfrm>
            <a:off x="4581286" y="4"/>
            <a:ext cx="3424835" cy="3900326"/>
          </a:xfrm>
          <a:prstGeom prst="rect">
            <a:avLst/>
          </a:prstGeom>
        </p:spPr>
      </p:pic>
      <p:pic>
        <p:nvPicPr>
          <p:cNvPr id="5" name="image172.jpg">
            <a:extLst>
              <a:ext uri="{FF2B5EF4-FFF2-40B4-BE49-F238E27FC236}">
                <a16:creationId xmlns:a16="http://schemas.microsoft.com/office/drawing/2014/main" xmlns="" id="{8D739ACB-A637-1FC2-E67F-0F74786E908D}"/>
              </a:ext>
            </a:extLst>
          </p:cNvPr>
          <p:cNvPicPr/>
          <p:nvPr/>
        </p:nvPicPr>
        <p:blipFill rotWithShape="1">
          <a:blip r:embed="rId3" cstate="email"/>
          <a:srcRect/>
          <a:stretch/>
        </p:blipFill>
        <p:spPr>
          <a:xfrm>
            <a:off x="4590673" y="4079987"/>
            <a:ext cx="3424834" cy="2778011"/>
          </a:xfrm>
          <a:prstGeom prst="rect">
            <a:avLst/>
          </a:prstGeom>
        </p:spPr>
      </p:pic>
      <p:pic>
        <p:nvPicPr>
          <p:cNvPr id="4" name="image44.jpg">
            <a:extLst>
              <a:ext uri="{FF2B5EF4-FFF2-40B4-BE49-F238E27FC236}">
                <a16:creationId xmlns:a16="http://schemas.microsoft.com/office/drawing/2014/main" xmlns="" id="{24D82592-E43A-DA69-4885-D7005B9FA884}"/>
              </a:ext>
            </a:extLst>
          </p:cNvPr>
          <p:cNvPicPr/>
          <p:nvPr/>
        </p:nvPicPr>
        <p:blipFill rotWithShape="1">
          <a:blip r:embed="rId4" cstate="email"/>
          <a:srcRect b="-2"/>
          <a:stretch/>
        </p:blipFill>
        <p:spPr>
          <a:xfrm>
            <a:off x="8178547" y="-2"/>
            <a:ext cx="4013450" cy="6858000"/>
          </a:xfrm>
          <a:prstGeom prst="rect">
            <a:avLst/>
          </a:prstGeom>
        </p:spPr>
      </p:pic>
    </p:spTree>
    <p:extLst>
      <p:ext uri="{BB962C8B-B14F-4D97-AF65-F5344CB8AC3E}">
        <p14:creationId xmlns:p14="http://schemas.microsoft.com/office/powerpoint/2010/main" xmlns="" val="3797829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163.jpg">
            <a:extLst>
              <a:ext uri="{FF2B5EF4-FFF2-40B4-BE49-F238E27FC236}">
                <a16:creationId xmlns:a16="http://schemas.microsoft.com/office/drawing/2014/main" xmlns="" id="{75EE510A-4F4B-98A3-36B8-1D9171BD07F4}"/>
              </a:ext>
            </a:extLst>
          </p:cNvPr>
          <p:cNvPicPr/>
          <p:nvPr/>
        </p:nvPicPr>
        <p:blipFill>
          <a:blip r:embed="rId2" cstate="email"/>
          <a:srcRect/>
          <a:stretch>
            <a:fillRect/>
          </a:stretch>
        </p:blipFill>
        <p:spPr>
          <a:xfrm>
            <a:off x="1406525" y="1844675"/>
            <a:ext cx="5954713" cy="4449763"/>
          </a:xfrm>
          <a:prstGeom prst="rect">
            <a:avLst/>
          </a:prstGeom>
        </p:spPr>
      </p:pic>
      <p:pic>
        <p:nvPicPr>
          <p:cNvPr id="4" name="image275.jpg">
            <a:extLst>
              <a:ext uri="{FF2B5EF4-FFF2-40B4-BE49-F238E27FC236}">
                <a16:creationId xmlns:a16="http://schemas.microsoft.com/office/drawing/2014/main" xmlns="" id="{70EE58DD-1A2A-4817-0CBF-746CECC96A34}"/>
              </a:ext>
            </a:extLst>
          </p:cNvPr>
          <p:cNvPicPr/>
          <p:nvPr/>
        </p:nvPicPr>
        <p:blipFill>
          <a:blip r:embed="rId3" cstate="email"/>
          <a:srcRect/>
          <a:stretch>
            <a:fillRect/>
          </a:stretch>
        </p:blipFill>
        <p:spPr>
          <a:xfrm>
            <a:off x="7424738" y="1844675"/>
            <a:ext cx="3357563" cy="2214563"/>
          </a:xfrm>
          <a:prstGeom prst="rect">
            <a:avLst/>
          </a:prstGeom>
        </p:spPr>
      </p:pic>
      <p:pic>
        <p:nvPicPr>
          <p:cNvPr id="5" name="image64.jpg">
            <a:extLst>
              <a:ext uri="{FF2B5EF4-FFF2-40B4-BE49-F238E27FC236}">
                <a16:creationId xmlns:a16="http://schemas.microsoft.com/office/drawing/2014/main" xmlns="" id="{81252B9D-D8AD-C975-2289-6AEF42F2D2B5}"/>
              </a:ext>
            </a:extLst>
          </p:cNvPr>
          <p:cNvPicPr/>
          <p:nvPr/>
        </p:nvPicPr>
        <p:blipFill>
          <a:blip r:embed="rId4" cstate="email"/>
          <a:srcRect/>
          <a:stretch>
            <a:fillRect/>
          </a:stretch>
        </p:blipFill>
        <p:spPr>
          <a:xfrm>
            <a:off x="7424738" y="4124325"/>
            <a:ext cx="3357563" cy="2170113"/>
          </a:xfrm>
          <a:prstGeom prst="rect">
            <a:avLst/>
          </a:prstGeom>
        </p:spPr>
      </p:pic>
      <p:sp>
        <p:nvSpPr>
          <p:cNvPr id="2" name="Title 1">
            <a:extLst>
              <a:ext uri="{FF2B5EF4-FFF2-40B4-BE49-F238E27FC236}">
                <a16:creationId xmlns:a16="http://schemas.microsoft.com/office/drawing/2014/main" xmlns="" id="{60227A53-8FA1-2FB0-EDE3-7D7E5C05B233}"/>
              </a:ext>
            </a:extLst>
          </p:cNvPr>
          <p:cNvSpPr>
            <a:spLocks noGrp="1"/>
          </p:cNvSpPr>
          <p:nvPr>
            <p:ph type="title"/>
          </p:nvPr>
        </p:nvSpPr>
        <p:spPr>
          <a:xfrm>
            <a:off x="838200" y="184805"/>
            <a:ext cx="10515600" cy="1505883"/>
          </a:xfrm>
        </p:spPr>
        <p:txBody>
          <a:bodyPr anchor="ctr">
            <a:normAutofit/>
          </a:bodyPr>
          <a:lstStyle/>
          <a:p>
            <a:r>
              <a:rPr lang="x-none" sz="5200"/>
              <a:t>Biesenthalen Becken, Germany</a:t>
            </a:r>
          </a:p>
        </p:txBody>
      </p:sp>
    </p:spTree>
    <p:extLst>
      <p:ext uri="{BB962C8B-B14F-4D97-AF65-F5344CB8AC3E}">
        <p14:creationId xmlns:p14="http://schemas.microsoft.com/office/powerpoint/2010/main" xmlns="" val="1677360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ttēls 2" descr="Attēls, kurā ir ārtelpa, koks, zāle, daba&#10;&#10;Apraksts ģenerēts automātiski">
            <a:extLst>
              <a:ext uri="{FF2B5EF4-FFF2-40B4-BE49-F238E27FC236}">
                <a16:creationId xmlns:a16="http://schemas.microsoft.com/office/drawing/2014/main" xmlns="" id="{E62EFE36-0479-4619-8031-0D44105D0CB6}"/>
              </a:ext>
            </a:extLst>
          </p:cNvPr>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20" y="-13669"/>
            <a:ext cx="12191977" cy="6858022"/>
          </a:xfrm>
          <a:prstGeom prst="rect">
            <a:avLst/>
          </a:prstGeom>
        </p:spPr>
      </p:pic>
      <p:sp>
        <p:nvSpPr>
          <p:cNvPr id="48" name="Rectangle 47">
            <a:extLst>
              <a:ext uri="{FF2B5EF4-FFF2-40B4-BE49-F238E27FC236}">
                <a16:creationId xmlns:a16="http://schemas.microsoft.com/office/drawing/2014/main" xmlns=""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irsraksts 5">
            <a:extLst>
              <a:ext uri="{FF2B5EF4-FFF2-40B4-BE49-F238E27FC236}">
                <a16:creationId xmlns:a16="http://schemas.microsoft.com/office/drawing/2014/main" xmlns="" id="{9E487515-ACBD-4D9E-A19D-C979815A34C0}"/>
              </a:ext>
            </a:extLst>
          </p:cNvPr>
          <p:cNvSpPr>
            <a:spLocks noGrp="1"/>
          </p:cNvSpPr>
          <p:nvPr>
            <p:ph type="title"/>
          </p:nvPr>
        </p:nvSpPr>
        <p:spPr>
          <a:xfrm>
            <a:off x="242831" y="807240"/>
            <a:ext cx="5452529" cy="2365864"/>
          </a:xfrm>
        </p:spPr>
        <p:txBody>
          <a:bodyPr vert="horz" lIns="91440" tIns="45720" rIns="91440" bIns="45720" rtlCol="0" anchor="t">
            <a:normAutofit/>
          </a:bodyPr>
          <a:lstStyle/>
          <a:p>
            <a:r>
              <a:rPr lang="lv-LV" altLang="en-US" sz="5200" dirty="0">
                <a:solidFill>
                  <a:srgbClr val="FFFFFF"/>
                </a:solidFill>
              </a:rPr>
              <a:t/>
            </a:r>
            <a:br>
              <a:rPr lang="lv-LV" altLang="en-US" sz="5200" dirty="0">
                <a:solidFill>
                  <a:srgbClr val="FFFFFF"/>
                </a:solidFill>
              </a:rPr>
            </a:br>
            <a:endParaRPr lang="en-US" sz="5200" dirty="0">
              <a:solidFill>
                <a:srgbClr val="FFFFFF"/>
              </a:solidFill>
            </a:endParaRPr>
          </a:p>
        </p:txBody>
      </p:sp>
      <p:sp>
        <p:nvSpPr>
          <p:cNvPr id="50" name="Rectangle 49">
            <a:extLst>
              <a:ext uri="{FF2B5EF4-FFF2-40B4-BE49-F238E27FC236}">
                <a16:creationId xmlns:a16="http://schemas.microsoft.com/office/drawing/2014/main" xmlns=""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61A1F62-4CD8-4959-9A1F-ACFFBDEE6DA5}"/>
              </a:ext>
            </a:extLst>
          </p:cNvPr>
          <p:cNvSpPr txBox="1"/>
          <p:nvPr/>
        </p:nvSpPr>
        <p:spPr>
          <a:xfrm>
            <a:off x="6730985" y="3014794"/>
            <a:ext cx="5457966" cy="4320867"/>
          </a:xfrm>
          <a:prstGeom prst="rect">
            <a:avLst/>
          </a:prstGeom>
        </p:spPr>
        <p:txBody>
          <a:bodyPr vert="horz" lIns="91440" tIns="45720" rIns="91440" bIns="45720" rtlCol="0">
            <a:normAutofit/>
          </a:bodyPr>
          <a:lstStyle/>
          <a:p>
            <a:pPr lvl="0" indent="-228600">
              <a:lnSpc>
                <a:spcPct val="90000"/>
              </a:lnSpc>
              <a:spcAft>
                <a:spcPts val="600"/>
              </a:spcAft>
              <a:buFont typeface="Arial" panose="020B0604020202020204" pitchFamily="34" charset="0"/>
              <a:buChar char="•"/>
            </a:pPr>
            <a:endParaRPr lang="en-US" sz="2000" dirty="0"/>
          </a:p>
        </p:txBody>
      </p:sp>
      <p:pic>
        <p:nvPicPr>
          <p:cNvPr id="8" name="Picture 1">
            <a:extLst>
              <a:ext uri="{FF2B5EF4-FFF2-40B4-BE49-F238E27FC236}">
                <a16:creationId xmlns:a16="http://schemas.microsoft.com/office/drawing/2014/main" xmlns="" id="{B25FC5AC-9BBC-4F77-95E4-38425B68BBA5}"/>
              </a:ext>
            </a:extLst>
          </p:cNvPr>
          <p:cNvPicPr/>
          <p:nvPr/>
        </p:nvPicPr>
        <p:blipFill>
          <a:blip r:embed="rId3" cstate="email"/>
          <a:srcRect/>
          <a:stretch/>
        </p:blipFill>
        <p:spPr>
          <a:xfrm>
            <a:off x="91191" y="3173104"/>
            <a:ext cx="4809875" cy="3631479"/>
          </a:xfrm>
          <a:prstGeom prst="rect">
            <a:avLst/>
          </a:prstGeom>
          <a:ln>
            <a:noFill/>
          </a:ln>
        </p:spPr>
      </p:pic>
      <p:sp>
        <p:nvSpPr>
          <p:cNvPr id="2" name="TextBox 1">
            <a:extLst>
              <a:ext uri="{FF2B5EF4-FFF2-40B4-BE49-F238E27FC236}">
                <a16:creationId xmlns:a16="http://schemas.microsoft.com/office/drawing/2014/main" xmlns="" id="{859E4AB8-D945-4C65-831F-7FCD66EC136D}"/>
              </a:ext>
            </a:extLst>
          </p:cNvPr>
          <p:cNvSpPr txBox="1"/>
          <p:nvPr/>
        </p:nvSpPr>
        <p:spPr>
          <a:xfrm>
            <a:off x="6986709" y="1214294"/>
            <a:ext cx="4853875" cy="1200329"/>
          </a:xfrm>
          <a:prstGeom prst="rect">
            <a:avLst/>
          </a:prstGeom>
          <a:noFill/>
        </p:spPr>
        <p:txBody>
          <a:bodyPr wrap="square" rtlCol="0">
            <a:spAutoFit/>
          </a:bodyPr>
          <a:lstStyle/>
          <a:p>
            <a:r>
              <a:rPr lang="lv-LV" sz="3600" dirty="0">
                <a:solidFill>
                  <a:schemeClr val="bg1"/>
                </a:solidFill>
                <a:latin typeface="Cambria" panose="02040503050406030204" pitchFamily="18" charset="0"/>
                <a:ea typeface="Cambria" panose="02040503050406030204" pitchFamily="18" charset="0"/>
              </a:rPr>
              <a:t>LIFE Peat Restore project </a:t>
            </a:r>
            <a:r>
              <a:rPr lang="lv-LV" sz="3600" dirty="0" err="1">
                <a:solidFill>
                  <a:schemeClr val="bg1"/>
                </a:solidFill>
                <a:latin typeface="Cambria" panose="02040503050406030204" pitchFamily="18" charset="0"/>
                <a:ea typeface="Cambria" panose="02040503050406030204" pitchFamily="18" charset="0"/>
              </a:rPr>
              <a:t>sites</a:t>
            </a:r>
            <a:r>
              <a:rPr lang="lv-LV" sz="3600" dirty="0">
                <a:solidFill>
                  <a:schemeClr val="bg1"/>
                </a:solidFill>
                <a:latin typeface="Cambria" panose="02040503050406030204" pitchFamily="18" charset="0"/>
                <a:ea typeface="Cambria" panose="02040503050406030204" pitchFamily="18" charset="0"/>
              </a:rPr>
              <a:t> in Latvia</a:t>
            </a:r>
          </a:p>
        </p:txBody>
      </p:sp>
    </p:spTree>
    <p:extLst>
      <p:ext uri="{BB962C8B-B14F-4D97-AF65-F5344CB8AC3E}">
        <p14:creationId xmlns:p14="http://schemas.microsoft.com/office/powerpoint/2010/main" xmlns="" val="30235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descr="Attēls, kurā ir augs, auglis, rambutāns&#10;&#10;Apraksts ģenerēts automātiski">
            <a:extLst>
              <a:ext uri="{FF2B5EF4-FFF2-40B4-BE49-F238E27FC236}">
                <a16:creationId xmlns:a16="http://schemas.microsoft.com/office/drawing/2014/main" xmlns="" id="{D7F8EF46-BDE1-4248-8B26-439E553466D8}"/>
              </a:ext>
            </a:extLst>
          </p:cNvPr>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20" y="-22"/>
            <a:ext cx="12191977" cy="6858022"/>
          </a:xfrm>
          <a:custGeom>
            <a:avLst/>
            <a:gdLst/>
            <a:ahLst/>
            <a:cxnLst/>
            <a:rect l="l" t="t" r="r" b="b"/>
            <a:pathLst>
              <a:path w="12192001"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3"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1800226"/>
                </a:lnTo>
                <a:lnTo>
                  <a:pt x="12192001" y="1800226"/>
                </a:lnTo>
                <a:lnTo>
                  <a:pt x="12192001" y="6858000"/>
                </a:lnTo>
                <a:lnTo>
                  <a:pt x="11795125" y="6858000"/>
                </a:lnTo>
                <a:lnTo>
                  <a:pt x="11449051"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3" y="1370965"/>
                  <a:pt x="4578845" y="1382227"/>
                  <a:pt x="4589805" y="1401211"/>
                </a:cubicBezTo>
                <a:cubicBezTo>
                  <a:pt x="4589805" y="1401211"/>
                  <a:pt x="4589805" y="1401211"/>
                  <a:pt x="4758965" y="1694203"/>
                </a:cubicBezTo>
                <a:cubicBezTo>
                  <a:pt x="4769558" y="1712554"/>
                  <a:pt x="4769702" y="1736097"/>
                  <a:pt x="4758423" y="1754421"/>
                </a:cubicBezTo>
                <a:cubicBezTo>
                  <a:pt x="4758423" y="1754421"/>
                  <a:pt x="4758423" y="1754421"/>
                  <a:pt x="4590366" y="2047199"/>
                </a:cubicBezTo>
                <a:cubicBezTo>
                  <a:pt x="4580084" y="2065790"/>
                  <a:pt x="4559908" y="2077438"/>
                  <a:pt x="4538666" y="2077046"/>
                </a:cubicBezTo>
                <a:cubicBezTo>
                  <a:pt x="4538666" y="2077046"/>
                  <a:pt x="4538666"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9" y="173838"/>
                </a:cubicBezTo>
                <a:cubicBezTo>
                  <a:pt x="4535365" y="173884"/>
                  <a:pt x="4567564" y="192057"/>
                  <a:pt x="4585252" y="222694"/>
                </a:cubicBezTo>
                <a:cubicBezTo>
                  <a:pt x="4585252" y="222694"/>
                  <a:pt x="4585252" y="222694"/>
                  <a:pt x="4858234" y="695514"/>
                </a:cubicBezTo>
                <a:cubicBezTo>
                  <a:pt x="4875333" y="725128"/>
                  <a:pt x="4875563" y="763121"/>
                  <a:pt x="4857363" y="792690"/>
                </a:cubicBezTo>
                <a:cubicBezTo>
                  <a:pt x="4857363" y="792690"/>
                  <a:pt x="4857363" y="792690"/>
                  <a:pt x="4586156" y="1265167"/>
                </a:cubicBezTo>
                <a:cubicBezTo>
                  <a:pt x="4569564" y="1295169"/>
                  <a:pt x="4537007" y="1313967"/>
                  <a:pt x="4502729" y="1313334"/>
                </a:cubicBezTo>
                <a:cubicBezTo>
                  <a:pt x="4502729" y="1313334"/>
                  <a:pt x="4502729"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p:spPr>
      </p:pic>
      <p:sp>
        <p:nvSpPr>
          <p:cNvPr id="2" name="Virsraksts 1">
            <a:extLst>
              <a:ext uri="{FF2B5EF4-FFF2-40B4-BE49-F238E27FC236}">
                <a16:creationId xmlns:a16="http://schemas.microsoft.com/office/drawing/2014/main" xmlns="" id="{AEB6AB80-8FB6-414A-9D31-4BE52B676E84}"/>
              </a:ext>
            </a:extLst>
          </p:cNvPr>
          <p:cNvSpPr>
            <a:spLocks noGrp="1"/>
          </p:cNvSpPr>
          <p:nvPr>
            <p:ph type="title"/>
          </p:nvPr>
        </p:nvSpPr>
        <p:spPr>
          <a:xfrm>
            <a:off x="3480415" y="2455686"/>
            <a:ext cx="4652009" cy="1946606"/>
          </a:xfrm>
        </p:spPr>
        <p:txBody>
          <a:bodyPr vert="horz" lIns="91440" tIns="45720" rIns="91440" bIns="45720" rtlCol="0">
            <a:noAutofit/>
          </a:bodyPr>
          <a:lstStyle/>
          <a:p>
            <a:pPr algn="ctr"/>
            <a:r>
              <a:rPr lang="lv-LV"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a:t>
            </a:r>
            <a:r>
              <a:rPr lang="en-US"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Reduction of CO2 emissions by restoring degraded peatlands in Northern European Lowland</a:t>
            </a:r>
            <a:r>
              <a:rPr lang="lv-LV"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br>
              <a:rPr lang="lv-LV"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br>
            <a:r>
              <a:rPr lang="lv-LV"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r>
            <a:br>
              <a:rPr lang="lv-LV"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br>
            <a:r>
              <a:rPr lang="lv-LV"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(2016-2022)</a:t>
            </a:r>
            <a:br>
              <a:rPr lang="lv-LV" altLang="lv-LV" sz="2400" b="1" dirty="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br>
            <a:endParaRPr lang="lv-LV" sz="2400" dirty="0">
              <a:solidFill>
                <a:srgbClr val="CC0066"/>
              </a:solidFill>
              <a:latin typeface="+mn-lt"/>
            </a:endParaRPr>
          </a:p>
        </p:txBody>
      </p:sp>
      <p:sp>
        <p:nvSpPr>
          <p:cNvPr id="5" name="TextBox 4">
            <a:extLst>
              <a:ext uri="{FF2B5EF4-FFF2-40B4-BE49-F238E27FC236}">
                <a16:creationId xmlns:a16="http://schemas.microsoft.com/office/drawing/2014/main" xmlns="" id="{87CD500C-2BAB-47A1-8F82-A6E8D99BF1F7}"/>
              </a:ext>
            </a:extLst>
          </p:cNvPr>
          <p:cNvSpPr txBox="1"/>
          <p:nvPr/>
        </p:nvSpPr>
        <p:spPr>
          <a:xfrm>
            <a:off x="4727734" y="1174722"/>
            <a:ext cx="6095046" cy="369332"/>
          </a:xfrm>
          <a:prstGeom prst="rect">
            <a:avLst/>
          </a:prstGeom>
          <a:noFill/>
        </p:spPr>
        <p:txBody>
          <a:bodyPr wrap="square">
            <a:spAutoFit/>
          </a:bodyPr>
          <a:lstStyle/>
          <a:p>
            <a:r>
              <a:rPr lang="lv-LV" altLang="lv-LV" sz="1800" b="1" dirty="0">
                <a:solidFill>
                  <a:schemeClr val="accent6">
                    <a:lumMod val="50000"/>
                  </a:schemeClr>
                </a:solidFill>
                <a:latin typeface="Cambria" panose="02040503050406030204" pitchFamily="18" charset="0"/>
                <a:ea typeface="Cambria" panose="02040503050406030204" pitchFamily="18" charset="0"/>
              </a:rPr>
              <a:t>LIFE «PEAT RESTORE»  LIFE 15 CCM/DE/000138</a:t>
            </a:r>
            <a:endParaRPr lang="lv-LV" dirty="0"/>
          </a:p>
        </p:txBody>
      </p:sp>
      <p:pic>
        <p:nvPicPr>
          <p:cNvPr id="6" name="Obraz 4">
            <a:extLst>
              <a:ext uri="{FF2B5EF4-FFF2-40B4-BE49-F238E27FC236}">
                <a16:creationId xmlns:a16="http://schemas.microsoft.com/office/drawing/2014/main" xmlns="" id="{333CA583-1A84-4F52-8325-79C2D6404845}"/>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a:stretch/>
        </p:blipFill>
        <p:spPr>
          <a:xfrm>
            <a:off x="10338435" y="0"/>
            <a:ext cx="1628775" cy="1795994"/>
          </a:xfrm>
          <a:prstGeom prst="rect">
            <a:avLst/>
          </a:prstGeom>
        </p:spPr>
      </p:pic>
      <p:sp>
        <p:nvSpPr>
          <p:cNvPr id="7" name="TextBox 6">
            <a:extLst>
              <a:ext uri="{FF2B5EF4-FFF2-40B4-BE49-F238E27FC236}">
                <a16:creationId xmlns:a16="http://schemas.microsoft.com/office/drawing/2014/main" xmlns="" id="{E3916640-1C79-4AE6-A2EB-A7B431ABAA0B}"/>
              </a:ext>
            </a:extLst>
          </p:cNvPr>
          <p:cNvSpPr txBox="1"/>
          <p:nvPr/>
        </p:nvSpPr>
        <p:spPr>
          <a:xfrm>
            <a:off x="520065" y="4337685"/>
            <a:ext cx="2440305" cy="1200329"/>
          </a:xfrm>
          <a:prstGeom prst="rect">
            <a:avLst/>
          </a:prstGeom>
          <a:noFill/>
        </p:spPr>
        <p:txBody>
          <a:bodyPr wrap="square" rtlCol="0">
            <a:spAutoFit/>
          </a:bodyPr>
          <a:lstStyle/>
          <a:p>
            <a:r>
              <a:rPr lang="lv-LV" sz="2400" dirty="0" err="1">
                <a:latin typeface="Cambria" panose="02040503050406030204" pitchFamily="18" charset="0"/>
                <a:ea typeface="Cambria" panose="02040503050406030204" pitchFamily="18" charset="0"/>
              </a:rPr>
              <a:t>Challenges</a:t>
            </a:r>
            <a:r>
              <a:rPr lang="lv-LV" sz="2400" dirty="0">
                <a:latin typeface="Cambria" panose="02040503050406030204" pitchFamily="18" charset="0"/>
                <a:ea typeface="Cambria" panose="02040503050406030204" pitchFamily="18" charset="0"/>
              </a:rPr>
              <a:t> and </a:t>
            </a:r>
            <a:r>
              <a:rPr lang="lv-LV" sz="2400" dirty="0" err="1">
                <a:latin typeface="Cambria" panose="02040503050406030204" pitchFamily="18" charset="0"/>
                <a:ea typeface="Cambria" panose="02040503050406030204" pitchFamily="18" charset="0"/>
              </a:rPr>
              <a:t>experience</a:t>
            </a:r>
            <a:r>
              <a:rPr lang="lv-LV" sz="2400" dirty="0">
                <a:latin typeface="Cambria" panose="02040503050406030204" pitchFamily="18" charset="0"/>
                <a:ea typeface="Cambria" panose="02040503050406030204" pitchFamily="18" charset="0"/>
              </a:rPr>
              <a:t> </a:t>
            </a:r>
            <a:r>
              <a:rPr lang="lv-LV" sz="2400" dirty="0" err="1">
                <a:latin typeface="Cambria" panose="02040503050406030204" pitchFamily="18" charset="0"/>
                <a:ea typeface="Cambria" panose="02040503050406030204" pitchFamily="18" charset="0"/>
              </a:rPr>
              <a:t>gained</a:t>
            </a:r>
            <a:endParaRPr lang="lv-LV"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47115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5D0A9504-36A4-4C10-820B-01D2F00AE3CE}"/>
              </a:ext>
            </a:extLst>
          </p:cNvPr>
          <p:cNvSpPr>
            <a:spLocks noGrp="1"/>
          </p:cNvSpPr>
          <p:nvPr>
            <p:ph type="title"/>
          </p:nvPr>
        </p:nvSpPr>
        <p:spPr>
          <a:xfrm>
            <a:off x="4432337" y="320618"/>
            <a:ext cx="7872058" cy="1325563"/>
          </a:xfrm>
        </p:spPr>
        <p:txBody>
          <a:bodyPr>
            <a:normAutofit/>
          </a:bodyPr>
          <a:lstStyle/>
          <a:p>
            <a:r>
              <a:rPr lang="lv-LV" sz="3600" dirty="0" err="1">
                <a:latin typeface="Cambria" panose="02040503050406030204" pitchFamily="18" charset="0"/>
                <a:ea typeface="Cambria" panose="02040503050406030204" pitchFamily="18" charset="0"/>
              </a:rPr>
              <a:t>Calcareous</a:t>
            </a:r>
            <a:r>
              <a:rPr lang="lv-LV" sz="3600" dirty="0">
                <a:latin typeface="Cambria" panose="02040503050406030204" pitchFamily="18" charset="0"/>
                <a:ea typeface="Cambria" panose="02040503050406030204" pitchFamily="18" charset="0"/>
              </a:rPr>
              <a:t> </a:t>
            </a:r>
            <a:r>
              <a:rPr lang="lv-LV" sz="3600" dirty="0" err="1">
                <a:latin typeface="Cambria" panose="02040503050406030204" pitchFamily="18" charset="0"/>
                <a:ea typeface="Cambria" panose="02040503050406030204" pitchFamily="18" charset="0"/>
              </a:rPr>
              <a:t>fens</a:t>
            </a:r>
            <a:r>
              <a:rPr lang="lv-LV" sz="3600" dirty="0">
                <a:latin typeface="Cambria" panose="02040503050406030204" pitchFamily="18" charset="0"/>
                <a:ea typeface="Cambria" panose="02040503050406030204" pitchFamily="18" charset="0"/>
              </a:rPr>
              <a:t> in Engure Nature Park</a:t>
            </a:r>
            <a:br>
              <a:rPr lang="lv-LV" sz="3600" dirty="0">
                <a:latin typeface="Cambria" panose="02040503050406030204" pitchFamily="18" charset="0"/>
                <a:ea typeface="Cambria" panose="02040503050406030204" pitchFamily="18" charset="0"/>
              </a:rPr>
            </a:br>
            <a:r>
              <a:rPr lang="lv-LV" sz="3600" dirty="0">
                <a:solidFill>
                  <a:schemeClr val="accent6">
                    <a:lumMod val="50000"/>
                  </a:schemeClr>
                </a:solidFill>
                <a:latin typeface="Cambria" panose="02040503050406030204" pitchFamily="18" charset="0"/>
                <a:ea typeface="Cambria" panose="02040503050406030204" pitchFamily="18" charset="0"/>
              </a:rPr>
              <a:t>(</a:t>
            </a:r>
            <a:r>
              <a:rPr lang="lv-LV" sz="3600" dirty="0" err="1">
                <a:solidFill>
                  <a:schemeClr val="accent6">
                    <a:lumMod val="50000"/>
                  </a:schemeClr>
                </a:solidFill>
                <a:latin typeface="Cambria" panose="02040503050406030204" pitchFamily="18" charset="0"/>
                <a:ea typeface="Cambria" panose="02040503050406030204" pitchFamily="18" charset="0"/>
              </a:rPr>
              <a:t>total</a:t>
            </a:r>
            <a:r>
              <a:rPr lang="lv-LV" sz="3600" dirty="0">
                <a:solidFill>
                  <a:schemeClr val="accent6">
                    <a:lumMod val="50000"/>
                  </a:schemeClr>
                </a:solidFill>
                <a:latin typeface="Cambria" panose="02040503050406030204" pitchFamily="18" charset="0"/>
                <a:ea typeface="Cambria" panose="02040503050406030204" pitchFamily="18" charset="0"/>
              </a:rPr>
              <a:t> </a:t>
            </a:r>
            <a:r>
              <a:rPr lang="lv-LV" sz="3600" dirty="0" err="1">
                <a:solidFill>
                  <a:schemeClr val="accent6">
                    <a:lumMod val="50000"/>
                  </a:schemeClr>
                </a:solidFill>
                <a:latin typeface="Cambria" panose="02040503050406030204" pitchFamily="18" charset="0"/>
                <a:ea typeface="Cambria" panose="02040503050406030204" pitchFamily="18" charset="0"/>
              </a:rPr>
              <a:t>area</a:t>
            </a:r>
            <a:r>
              <a:rPr lang="lv-LV" sz="3600" dirty="0">
                <a:solidFill>
                  <a:schemeClr val="accent6">
                    <a:lumMod val="50000"/>
                  </a:schemeClr>
                </a:solidFill>
                <a:latin typeface="Cambria" panose="02040503050406030204" pitchFamily="18" charset="0"/>
                <a:ea typeface="Cambria" panose="02040503050406030204" pitchFamily="18" charset="0"/>
              </a:rPr>
              <a:t> 19 795 ha)</a:t>
            </a:r>
            <a:endParaRPr lang="lv-LV" sz="3600" dirty="0">
              <a:latin typeface="Cambria" panose="02040503050406030204" pitchFamily="18" charset="0"/>
              <a:ea typeface="Cambria" panose="02040503050406030204" pitchFamily="18" charset="0"/>
            </a:endParaRPr>
          </a:p>
        </p:txBody>
      </p:sp>
      <p:pic>
        <p:nvPicPr>
          <p:cNvPr id="3" name="Attēls 2" descr="Attēls, kurā ir teksts, karte&#10;&#10;Apraksts ģenerēts automātiski">
            <a:extLst>
              <a:ext uri="{FF2B5EF4-FFF2-40B4-BE49-F238E27FC236}">
                <a16:creationId xmlns:a16="http://schemas.microsoft.com/office/drawing/2014/main" xmlns="" id="{3FE8AF44-FA80-4DCC-96D4-E585551880F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a:stretch/>
        </p:blipFill>
        <p:spPr bwMode="auto">
          <a:xfrm>
            <a:off x="45720" y="86196"/>
            <a:ext cx="4313233" cy="659242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Attēls 3" descr="Attēls, kurā ir ārtelpa, debesis, zāle, daba&#10;&#10;Apraksts ģenerēts automātiski">
            <a:extLst>
              <a:ext uri="{FF2B5EF4-FFF2-40B4-BE49-F238E27FC236}">
                <a16:creationId xmlns:a16="http://schemas.microsoft.com/office/drawing/2014/main" xmlns="" id="{C5494501-6126-4863-B289-EC3A185CA00D}"/>
              </a:ext>
            </a:extLst>
          </p:cNvPr>
          <p:cNvPicPr>
            <a:picLocks noChangeAspect="1"/>
          </p:cNvPicPr>
          <p:nvPr/>
        </p:nvPicPr>
        <p:blipFill>
          <a:blip r:embed="rId3" cstate="email">
            <a:extLst>
              <a:ext uri="{BEBA8EAE-BF5A-486C-A8C5-ECC9F3942E4B}">
                <a14:imgProps xmlns:a14="http://schemas.microsoft.com/office/drawing/2010/main" xmlns="">
                  <a14:imgLayer r:embed="rId4">
                    <a14:imgEffect>
                      <a14:colorTemperature colorTemp="4700"/>
                    </a14:imgEffect>
                  </a14:imgLayer>
                </a14:imgProps>
              </a:ext>
              <a:ext uri="{28A0092B-C50C-407E-A947-70E740481C1C}">
                <a14:useLocalDpi xmlns:a14="http://schemas.microsoft.com/office/drawing/2010/main" xmlns="" val="0"/>
              </a:ext>
            </a:extLst>
          </a:blip>
          <a:stretch>
            <a:fillRect/>
          </a:stretch>
        </p:blipFill>
        <p:spPr>
          <a:xfrm>
            <a:off x="4615216" y="1838940"/>
            <a:ext cx="7136975" cy="4390410"/>
          </a:xfrm>
          <a:prstGeom prst="rect">
            <a:avLst/>
          </a:prstGeom>
        </p:spPr>
      </p:pic>
    </p:spTree>
    <p:extLst>
      <p:ext uri="{BB962C8B-B14F-4D97-AF65-F5344CB8AC3E}">
        <p14:creationId xmlns:p14="http://schemas.microsoft.com/office/powerpoint/2010/main" xmlns="" val="3771621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C475749F-F487-4EFB-ABC7-C1359590E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irsraksts 1">
            <a:extLst>
              <a:ext uri="{FF2B5EF4-FFF2-40B4-BE49-F238E27FC236}">
                <a16:creationId xmlns:a16="http://schemas.microsoft.com/office/drawing/2014/main" xmlns="" id="{FE35B280-7D83-4048-A8BC-67952C46CE03}"/>
              </a:ext>
            </a:extLst>
          </p:cNvPr>
          <p:cNvSpPr>
            <a:spLocks noGrp="1"/>
          </p:cNvSpPr>
          <p:nvPr>
            <p:ph type="title"/>
          </p:nvPr>
        </p:nvSpPr>
        <p:spPr>
          <a:xfrm>
            <a:off x="9041130" y="1470991"/>
            <a:ext cx="2654044" cy="3434364"/>
          </a:xfrm>
        </p:spPr>
        <p:txBody>
          <a:bodyPr vert="horz" lIns="91440" tIns="45720" rIns="91440" bIns="45720" rtlCol="0" anchor="b">
            <a:normAutofit/>
          </a:bodyPr>
          <a:lstStyle/>
          <a:p>
            <a:pPr algn="r"/>
            <a:r>
              <a:rPr lang="lv-LV" altLang="lv-LV" sz="3600" dirty="0">
                <a:latin typeface="Cambria" panose="02040503050406030204" pitchFamily="18" charset="0"/>
                <a:ea typeface="Cambria" panose="02040503050406030204" pitchFamily="18" charset="0"/>
                <a:cs typeface="Calibri" panose="020F0502020204030204" pitchFamily="34" charset="0"/>
              </a:rPr>
              <a:t>7230 </a:t>
            </a:r>
            <a:r>
              <a:rPr lang="lv-LV" altLang="lv-LV" sz="3600" dirty="0" err="1">
                <a:latin typeface="Cambria" panose="02040503050406030204" pitchFamily="18" charset="0"/>
                <a:ea typeface="Cambria" panose="02040503050406030204" pitchFamily="18" charset="0"/>
                <a:cs typeface="Calibri" panose="020F0502020204030204" pitchFamily="34" charset="0"/>
              </a:rPr>
              <a:t>Alkaline</a:t>
            </a:r>
            <a:r>
              <a:rPr lang="lv-LV" altLang="lv-LV" sz="3600" dirty="0">
                <a:latin typeface="Cambria" panose="02040503050406030204" pitchFamily="18" charset="0"/>
                <a:ea typeface="Cambria" panose="02040503050406030204" pitchFamily="18" charset="0"/>
                <a:cs typeface="Calibri" panose="020F0502020204030204" pitchFamily="34" charset="0"/>
              </a:rPr>
              <a:t> </a:t>
            </a:r>
            <a:r>
              <a:rPr lang="lv-LV" altLang="lv-LV" sz="3600" dirty="0" err="1">
                <a:latin typeface="Cambria" panose="02040503050406030204" pitchFamily="18" charset="0"/>
                <a:ea typeface="Cambria" panose="02040503050406030204" pitchFamily="18" charset="0"/>
                <a:cs typeface="Calibri" panose="020F0502020204030204" pitchFamily="34" charset="0"/>
              </a:rPr>
              <a:t>fens</a:t>
            </a:r>
            <a:r>
              <a:rPr lang="lv-LV" altLang="lv-LV" sz="3600" dirty="0">
                <a:latin typeface="Cambria" panose="02040503050406030204" pitchFamily="18" charset="0"/>
                <a:ea typeface="Cambria" panose="02040503050406030204" pitchFamily="18" charset="0"/>
                <a:cs typeface="Calibri" panose="020F0502020204030204" pitchFamily="34" charset="0"/>
              </a:rPr>
              <a:t> </a:t>
            </a:r>
            <a:r>
              <a:rPr lang="lv-LV" altLang="lv-LV" sz="3600" dirty="0" err="1">
                <a:latin typeface="Cambria" panose="02040503050406030204" pitchFamily="18" charset="0"/>
                <a:ea typeface="Cambria" panose="02040503050406030204" pitchFamily="18" charset="0"/>
                <a:cs typeface="Calibri" panose="020F0502020204030204" pitchFamily="34" charset="0"/>
              </a:rPr>
              <a:t>with</a:t>
            </a:r>
            <a:r>
              <a:rPr lang="lv-LV" altLang="lv-LV" sz="3600" dirty="0">
                <a:latin typeface="Cambria" panose="02040503050406030204" pitchFamily="18" charset="0"/>
                <a:ea typeface="Cambria" panose="02040503050406030204" pitchFamily="18" charset="0"/>
                <a:cs typeface="Calibri" panose="020F0502020204030204" pitchFamily="34" charset="0"/>
              </a:rPr>
              <a:t> </a:t>
            </a:r>
            <a:r>
              <a:rPr lang="lv-LV" altLang="lv-LV" sz="3600" i="1" dirty="0">
                <a:latin typeface="Cambria" panose="02040503050406030204" pitchFamily="18" charset="0"/>
                <a:ea typeface="Cambria" panose="02040503050406030204" pitchFamily="18" charset="0"/>
                <a:cs typeface="Calibri" panose="020F0502020204030204" pitchFamily="34" charset="0"/>
              </a:rPr>
              <a:t>Schoenus ferrugineus</a:t>
            </a:r>
            <a:br>
              <a:rPr lang="lv-LV" altLang="lv-LV" sz="3600" i="1" dirty="0">
                <a:latin typeface="Cambria" panose="02040503050406030204" pitchFamily="18" charset="0"/>
                <a:ea typeface="Cambria" panose="02040503050406030204" pitchFamily="18" charset="0"/>
                <a:cs typeface="Calibri" panose="020F0502020204030204" pitchFamily="34" charset="0"/>
              </a:rPr>
            </a:br>
            <a:endParaRPr lang="en-US" sz="3600" kern="1200" dirty="0">
              <a:solidFill>
                <a:schemeClr val="tx1"/>
              </a:solidFill>
              <a:latin typeface="Cambria" panose="02040503050406030204" pitchFamily="18" charset="0"/>
              <a:ea typeface="Cambria" panose="02040503050406030204" pitchFamily="18" charset="0"/>
            </a:endParaRPr>
          </a:p>
        </p:txBody>
      </p:sp>
      <p:pic>
        <p:nvPicPr>
          <p:cNvPr id="5" name="Picture 3" descr="C:\Users\WinAdmin\Documents\LIFE_Lithuania\Bildes\Primula_farinosa1.jpg">
            <a:extLst>
              <a:ext uri="{FF2B5EF4-FFF2-40B4-BE49-F238E27FC236}">
                <a16:creationId xmlns:a16="http://schemas.microsoft.com/office/drawing/2014/main" xmlns="" id="{6FC84D63-6331-4B51-96CB-E8CE883C27D5}"/>
              </a:ext>
            </a:extLst>
          </p:cNvPr>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b="-6"/>
          <a:stretch/>
        </p:blipFill>
        <p:spPr bwMode="auto">
          <a:xfrm>
            <a:off x="5498278" y="1301313"/>
            <a:ext cx="2888477"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Attēls 7" descr="Attēls, kurā ir zāle, ārtelpa, debesis, augs&#10;&#10;Apraksts ģenerēts automātiski">
            <a:extLst>
              <a:ext uri="{FF2B5EF4-FFF2-40B4-BE49-F238E27FC236}">
                <a16:creationId xmlns:a16="http://schemas.microsoft.com/office/drawing/2014/main" xmlns="" id="{661506E7-A2DC-441F-87C5-A5F40151BE6A}"/>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r="-2"/>
          <a:stretch/>
        </p:blipFill>
        <p:spPr>
          <a:xfrm>
            <a:off x="2" y="1"/>
            <a:ext cx="6948167" cy="2456679"/>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p:spPr>
      </p:pic>
      <p:pic>
        <p:nvPicPr>
          <p:cNvPr id="6" name="Attēls 5" descr="Attēls, kurā ir augs&#10;&#10;Apraksts ģenerēts automātiski">
            <a:extLst>
              <a:ext uri="{FF2B5EF4-FFF2-40B4-BE49-F238E27FC236}">
                <a16:creationId xmlns:a16="http://schemas.microsoft.com/office/drawing/2014/main" xmlns="" id="{E105DBB1-BC5B-4A8A-A158-9B35187DCC2C}"/>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r="-2"/>
          <a:stretch/>
        </p:blipFill>
        <p:spPr>
          <a:xfrm>
            <a:off x="2" y="2619612"/>
            <a:ext cx="7676573" cy="4238389"/>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p:spPr>
      </p:pic>
      <p:sp>
        <p:nvSpPr>
          <p:cNvPr id="7" name="Taisnstūris 6">
            <a:extLst>
              <a:ext uri="{FF2B5EF4-FFF2-40B4-BE49-F238E27FC236}">
                <a16:creationId xmlns:a16="http://schemas.microsoft.com/office/drawing/2014/main" xmlns="" id="{74EE521D-8972-4B13-9C7C-D01073BC3ED9}"/>
              </a:ext>
            </a:extLst>
          </p:cNvPr>
          <p:cNvSpPr/>
          <p:nvPr/>
        </p:nvSpPr>
        <p:spPr>
          <a:xfrm>
            <a:off x="7810656" y="2146059"/>
            <a:ext cx="4277828" cy="4097680"/>
          </a:xfrm>
          <a:prstGeom prst="rect">
            <a:avLst/>
          </a:prstGeom>
        </p:spPr>
        <p:txBody>
          <a:bodyPr vert="horz" lIns="91440" tIns="45720" rIns="91440" bIns="45720" rtlCol="0">
            <a:noAutofit/>
          </a:bodyPr>
          <a:lstStyle/>
          <a:p>
            <a:pPr>
              <a:lnSpc>
                <a:spcPct val="90000"/>
              </a:lnSpc>
              <a:spcBef>
                <a:spcPts val="1001"/>
              </a:spcBef>
              <a:buClr>
                <a:srgbClr val="E78712"/>
              </a:buClr>
            </a:pPr>
            <a:endParaRPr lang="en-US" sz="2000" i="1" spc="-1" dirty="0"/>
          </a:p>
        </p:txBody>
      </p:sp>
    </p:spTree>
    <p:extLst>
      <p:ext uri="{BB962C8B-B14F-4D97-AF65-F5344CB8AC3E}">
        <p14:creationId xmlns:p14="http://schemas.microsoft.com/office/powerpoint/2010/main" xmlns="" val="1053658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7">
            <a:extLst>
              <a:ext uri="{FF2B5EF4-FFF2-40B4-BE49-F238E27FC236}">
                <a16:creationId xmlns:a16="http://schemas.microsoft.com/office/drawing/2014/main" xmlns="" id="{EB2128C9-F999-4E12-BA9C-92A4D2361B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irsraksts 1">
            <a:extLst>
              <a:ext uri="{FF2B5EF4-FFF2-40B4-BE49-F238E27FC236}">
                <a16:creationId xmlns:a16="http://schemas.microsoft.com/office/drawing/2014/main" xmlns="" id="{E7083076-563B-4F3F-A863-3744E0B9AE34}"/>
              </a:ext>
            </a:extLst>
          </p:cNvPr>
          <p:cNvSpPr>
            <a:spLocks noGrp="1"/>
          </p:cNvSpPr>
          <p:nvPr>
            <p:ph type="title"/>
          </p:nvPr>
        </p:nvSpPr>
        <p:spPr>
          <a:xfrm>
            <a:off x="8202304" y="1289488"/>
            <a:ext cx="3281139" cy="3908249"/>
          </a:xfrm>
        </p:spPr>
        <p:txBody>
          <a:bodyPr vert="horz" lIns="91440" tIns="45720" rIns="91440" bIns="45720" rtlCol="0" anchor="b">
            <a:normAutofit fontScale="90000"/>
          </a:bodyPr>
          <a:lstStyle/>
          <a:p>
            <a:r>
              <a:rPr lang="en-US" altLang="lv-LV" sz="3600" kern="1200">
                <a:solidFill>
                  <a:schemeClr val="tx1"/>
                </a:solidFill>
                <a:latin typeface="Cambria" panose="02040503050406030204" pitchFamily="18" charset="0"/>
                <a:ea typeface="Cambria" panose="02040503050406030204" pitchFamily="18" charset="0"/>
              </a:rPr>
              <a:t>7210 Calcareous fens with </a:t>
            </a:r>
            <a:r>
              <a:rPr lang="en-US" altLang="lv-LV" sz="3600" i="1" kern="1200">
                <a:solidFill>
                  <a:schemeClr val="tx1"/>
                </a:solidFill>
                <a:latin typeface="Cambria" panose="02040503050406030204" pitchFamily="18" charset="0"/>
                <a:ea typeface="Cambria" panose="02040503050406030204" pitchFamily="18" charset="0"/>
              </a:rPr>
              <a:t>Cladium mariscus </a:t>
            </a:r>
            <a:r>
              <a:rPr lang="en-US" altLang="lv-LV" sz="3600" kern="1200">
                <a:solidFill>
                  <a:schemeClr val="tx1"/>
                </a:solidFill>
                <a:latin typeface="Cambria" panose="02040503050406030204" pitchFamily="18" charset="0"/>
                <a:ea typeface="Cambria" panose="02040503050406030204" pitchFamily="18" charset="0"/>
              </a:rPr>
              <a:t>and species of </a:t>
            </a:r>
            <a:r>
              <a:rPr lang="en-US" altLang="lv-LV" sz="3600" i="1" kern="1200">
                <a:solidFill>
                  <a:schemeClr val="tx1"/>
                </a:solidFill>
                <a:latin typeface="Cambria" panose="02040503050406030204" pitchFamily="18" charset="0"/>
                <a:ea typeface="Cambria" panose="02040503050406030204" pitchFamily="18" charset="0"/>
              </a:rPr>
              <a:t>Caricion davallianae</a:t>
            </a:r>
            <a:r>
              <a:rPr lang="en-US" altLang="lv-LV" sz="3600" kern="1200">
                <a:solidFill>
                  <a:schemeClr val="tx1"/>
                </a:solidFill>
                <a:latin typeface="Cambria" panose="02040503050406030204" pitchFamily="18" charset="0"/>
                <a:ea typeface="Cambria" panose="02040503050406030204" pitchFamily="18" charset="0"/>
              </a:rPr>
              <a:t>*</a:t>
            </a:r>
            <a:br>
              <a:rPr lang="en-US" altLang="lv-LV" sz="3600" kern="1200">
                <a:solidFill>
                  <a:schemeClr val="tx1"/>
                </a:solidFill>
                <a:latin typeface="Cambria" panose="02040503050406030204" pitchFamily="18" charset="0"/>
                <a:ea typeface="Cambria" panose="02040503050406030204" pitchFamily="18" charset="0"/>
              </a:rPr>
            </a:br>
            <a:endParaRPr lang="en-US" sz="3600" kern="1200" dirty="0">
              <a:solidFill>
                <a:schemeClr val="tx1"/>
              </a:solidFill>
              <a:latin typeface="Cambria" panose="02040503050406030204" pitchFamily="18" charset="0"/>
              <a:ea typeface="Cambria" panose="02040503050406030204" pitchFamily="18" charset="0"/>
            </a:endParaRPr>
          </a:p>
        </p:txBody>
      </p:sp>
      <p:pic>
        <p:nvPicPr>
          <p:cNvPr id="17" name="Attēls 16" descr="Attēls, kurā ir zieds, augs, dzeltens, koks&#10;&#10;Apraksts ģenerēts automātiski">
            <a:extLst>
              <a:ext uri="{FF2B5EF4-FFF2-40B4-BE49-F238E27FC236}">
                <a16:creationId xmlns:a16="http://schemas.microsoft.com/office/drawing/2014/main" xmlns="" id="{6E994D4A-EB47-41D9-8538-84F61B4276A5}"/>
              </a:ext>
            </a:extLst>
          </p:cNvPr>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1" y="-2"/>
            <a:ext cx="3004255" cy="3908250"/>
          </a:xfrm>
          <a:prstGeom prst="rect">
            <a:avLst/>
          </a:prstGeom>
        </p:spPr>
      </p:pic>
      <p:pic>
        <p:nvPicPr>
          <p:cNvPr id="23" name="Attēls 22" descr="Attēls, kurā ir zāle, ārtelpa, debesis, lauks&#10;&#10;Apraksts ģenerēts automātiski">
            <a:extLst>
              <a:ext uri="{FF2B5EF4-FFF2-40B4-BE49-F238E27FC236}">
                <a16:creationId xmlns:a16="http://schemas.microsoft.com/office/drawing/2014/main" xmlns="" id="{1B71DC70-7E99-40A9-8974-C49073954FF7}"/>
              </a:ext>
            </a:extLst>
          </p:cNvPr>
          <p:cNvPicPr/>
          <p:nvPr/>
        </p:nvPicPr>
        <p:blipFill rotWithShape="1">
          <a:blip r:embed="rId3" cstate="email"/>
          <a:srcRect b="-3"/>
          <a:stretch/>
        </p:blipFill>
        <p:spPr>
          <a:xfrm>
            <a:off x="3184900" y="-13638"/>
            <a:ext cx="3017520" cy="2778021"/>
          </a:xfrm>
          <a:prstGeom prst="rect">
            <a:avLst/>
          </a:prstGeom>
        </p:spPr>
      </p:pic>
      <p:pic>
        <p:nvPicPr>
          <p:cNvPr id="4" name="Attēls 3" descr="Attēls, kurā ir augs&#10;&#10;Apraksts ģenerēts automātiski">
            <a:extLst>
              <a:ext uri="{FF2B5EF4-FFF2-40B4-BE49-F238E27FC236}">
                <a16:creationId xmlns:a16="http://schemas.microsoft.com/office/drawing/2014/main" xmlns="" id="{C98FDD6A-4C27-49A4-9F2A-48F2135C1081}"/>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b="-3"/>
          <a:stretch/>
        </p:blipFill>
        <p:spPr>
          <a:xfrm>
            <a:off x="1" y="4070705"/>
            <a:ext cx="3004255" cy="2787295"/>
          </a:xfrm>
          <a:prstGeom prst="rect">
            <a:avLst/>
          </a:prstGeom>
        </p:spPr>
      </p:pic>
      <p:pic>
        <p:nvPicPr>
          <p:cNvPr id="6" name="Attēls 5" descr="Attēls, kurā ir pārtika&#10;&#10;Apraksts ģenerēts automātiski">
            <a:extLst>
              <a:ext uri="{FF2B5EF4-FFF2-40B4-BE49-F238E27FC236}">
                <a16:creationId xmlns:a16="http://schemas.microsoft.com/office/drawing/2014/main" xmlns="" id="{91868EEB-5649-4D5D-9BE1-2BEAF72ABB5C}"/>
              </a:ext>
            </a:extLst>
          </p:cNvPr>
          <p:cNvPicPr>
            <a:picLocks noChangeAspect="1"/>
          </p:cNvPicPr>
          <p:nvPr/>
        </p:nvPicPr>
        <p:blipFill rotWithShape="1">
          <a:blip r:embed="rId5" cstate="email">
            <a:extLst>
              <a:ext uri="{28A0092B-C50C-407E-A947-70E740481C1C}">
                <a14:useLocalDpi xmlns:a14="http://schemas.microsoft.com/office/drawing/2010/main" xmlns="" val="0"/>
              </a:ext>
            </a:extLst>
          </a:blip>
          <a:srcRect/>
          <a:stretch/>
        </p:blipFill>
        <p:spPr>
          <a:xfrm>
            <a:off x="3184900" y="2957666"/>
            <a:ext cx="3017520" cy="3900335"/>
          </a:xfrm>
          <a:prstGeom prst="rect">
            <a:avLst/>
          </a:prstGeom>
        </p:spPr>
      </p:pic>
    </p:spTree>
    <p:extLst>
      <p:ext uri="{BB962C8B-B14F-4D97-AF65-F5344CB8AC3E}">
        <p14:creationId xmlns:p14="http://schemas.microsoft.com/office/powerpoint/2010/main" xmlns="" val="1630105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141">
            <a:extLst>
              <a:ext uri="{FF2B5EF4-FFF2-40B4-BE49-F238E27FC236}">
                <a16:creationId xmlns:a16="http://schemas.microsoft.com/office/drawing/2014/main" xmlns="" id="{2652B74E-BC86-4D60-B6D6-826DCB54B6A4}"/>
              </a:ext>
            </a:extLst>
          </p:cNvPr>
          <p:cNvPicPr/>
          <p:nvPr/>
        </p:nvPicPr>
        <p:blipFill rotWithShape="1">
          <a:blip r:embed="rId2" cstate="email"/>
          <a:srcRect r="-2"/>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2" name="Attēls 1" descr="Attēls, kurā ir augs, zieds, vāze, orhideja&#10;&#10;Apraksts izveidots ar ļoti augstu ticamību">
            <a:extLst>
              <a:ext uri="{FF2B5EF4-FFF2-40B4-BE49-F238E27FC236}">
                <a16:creationId xmlns:a16="http://schemas.microsoft.com/office/drawing/2014/main" xmlns="" id="{01547433-56FE-4E01-A8EE-821CE58FD42D}"/>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5" name="Attēls 4" descr="Attēls, kurā ir zieds, augs, iekštelpa, orhideja&#10;&#10;Apraksts ģenerēts automātiski">
            <a:extLst>
              <a:ext uri="{FF2B5EF4-FFF2-40B4-BE49-F238E27FC236}">
                <a16:creationId xmlns:a16="http://schemas.microsoft.com/office/drawing/2014/main" xmlns="" id="{C6EAEBFC-5BAD-4510-9CA5-921C5C4CABB0}"/>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xmlns="" val="48677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9C509D2-0C1A-47B8-89C1-D3AB17D452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irsraksts 1">
            <a:extLst>
              <a:ext uri="{FF2B5EF4-FFF2-40B4-BE49-F238E27FC236}">
                <a16:creationId xmlns:a16="http://schemas.microsoft.com/office/drawing/2014/main" xmlns="" id="{C1098750-D5BB-4B04-9317-5B248C6F6A9A}"/>
              </a:ext>
            </a:extLst>
          </p:cNvPr>
          <p:cNvSpPr>
            <a:spLocks noGrp="1"/>
          </p:cNvSpPr>
          <p:nvPr>
            <p:ph type="title"/>
          </p:nvPr>
        </p:nvSpPr>
        <p:spPr>
          <a:xfrm>
            <a:off x="6720279" y="749621"/>
            <a:ext cx="4753535" cy="1672499"/>
          </a:xfrm>
        </p:spPr>
        <p:txBody>
          <a:bodyPr vert="horz" lIns="91440" tIns="45720" rIns="91440" bIns="45720" rtlCol="0" anchor="ctr">
            <a:noAutofit/>
          </a:bodyPr>
          <a:lstStyle/>
          <a:p>
            <a:pPr>
              <a:spcAft>
                <a:spcPts val="800"/>
              </a:spcAft>
            </a:pPr>
            <a:r>
              <a:rPr lang="en-US" sz="3600" kern="1200" dirty="0">
                <a:solidFill>
                  <a:schemeClr val="tx1"/>
                </a:solidFill>
                <a:latin typeface="+mj-lt"/>
                <a:ea typeface="+mj-ea"/>
                <a:cs typeface="+mj-cs"/>
              </a:rPr>
              <a:t>Augstroze Nature Reserve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(total area 1880 ha)</a:t>
            </a:r>
            <a:br>
              <a:rPr lang="en-US" sz="3600" kern="1200" dirty="0">
                <a:solidFill>
                  <a:schemeClr val="tx1"/>
                </a:solidFill>
                <a:latin typeface="+mj-lt"/>
                <a:ea typeface="+mj-ea"/>
                <a:cs typeface="+mj-cs"/>
              </a:rPr>
            </a:br>
            <a:r>
              <a:rPr lang="en-US" sz="3600" b="1" kern="1200" dirty="0">
                <a:solidFill>
                  <a:schemeClr val="tx1"/>
                </a:solidFill>
                <a:latin typeface="+mj-lt"/>
                <a:ea typeface="+mj-ea"/>
                <a:cs typeface="+mj-cs"/>
              </a:rPr>
              <a:t/>
            </a:r>
            <a:br>
              <a:rPr lang="en-US" sz="3600" b="1"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pic>
        <p:nvPicPr>
          <p:cNvPr id="6" name="Attēls 1" descr="Attēls, kurā ir karte&#10;&#10;Apraksts ģenerēts automātiski">
            <a:extLst>
              <a:ext uri="{FF2B5EF4-FFF2-40B4-BE49-F238E27FC236}">
                <a16:creationId xmlns:a16="http://schemas.microsoft.com/office/drawing/2014/main" xmlns="" id="{71855F68-F3FF-43A6-B962-C0481CC0B657}"/>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6723" r="2" b="6901"/>
          <a:stretch/>
        </p:blipFill>
        <p:spPr bwMode="auto">
          <a:xfrm>
            <a:off x="-4642" y="10"/>
            <a:ext cx="3006061" cy="333963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ttēls 4" descr="Attēls, kurā ir zāle, ārtelpa, koks, lauks&#10;&#10;Apraksts ģenerēts automātiski">
            <a:extLst>
              <a:ext uri="{FF2B5EF4-FFF2-40B4-BE49-F238E27FC236}">
                <a16:creationId xmlns:a16="http://schemas.microsoft.com/office/drawing/2014/main" xmlns="" id="{39741F56-8149-42AF-9ED9-D73BB69FB04E}"/>
              </a:ext>
            </a:extLst>
          </p:cNvPr>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3198068" y="10"/>
            <a:ext cx="2991088" cy="333963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Attēls, kurā ir zāle, ārtelpa, debesis, lauks&#10;&#10;Apraksts ģenerēts automātiski">
            <a:extLst>
              <a:ext uri="{FF2B5EF4-FFF2-40B4-BE49-F238E27FC236}">
                <a16:creationId xmlns:a16="http://schemas.microsoft.com/office/drawing/2014/main" xmlns="" id="{7AAD55F5-8545-42B4-BB80-E7A970FD6063}"/>
              </a:ext>
            </a:extLst>
          </p:cNvPr>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a:stretch/>
        </p:blipFill>
        <p:spPr bwMode="auto">
          <a:xfrm>
            <a:off x="-2" y="3518351"/>
            <a:ext cx="6189158" cy="33396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B69BD511-6A76-47E2-A9F5-4BC0F1DEAD10}"/>
              </a:ext>
            </a:extLst>
          </p:cNvPr>
          <p:cNvSpPr txBox="1"/>
          <p:nvPr/>
        </p:nvSpPr>
        <p:spPr>
          <a:xfrm>
            <a:off x="6600265" y="2413645"/>
            <a:ext cx="4753534" cy="3694734"/>
          </a:xfrm>
          <a:prstGeom prst="rect">
            <a:avLst/>
          </a:prstGeom>
        </p:spPr>
        <p:txBody>
          <a:bodyPr vert="horz" lIns="91440" tIns="45720" rIns="91440" bIns="45720" rtlCol="0">
            <a:normAutofit/>
          </a:bodyPr>
          <a:lstStyle/>
          <a:p>
            <a:pPr indent="-228600">
              <a:lnSpc>
                <a:spcPct val="90000"/>
              </a:lnSpc>
              <a:spcBef>
                <a:spcPts val="0"/>
              </a:spcBef>
              <a:spcAft>
                <a:spcPts val="800"/>
              </a:spcAft>
              <a:buFont typeface="Arial" panose="020B0604020202020204" pitchFamily="34" charset="0"/>
              <a:buChar char="•"/>
            </a:pPr>
            <a:r>
              <a:rPr lang="en-US" sz="2400" b="0" i="0" u="none" strike="noStrike" dirty="0">
                <a:effectLst/>
              </a:rPr>
              <a:t>The area includes four raised bogs and other types of wetlands (lakes, transition mires and quaking bogs, bog woodlands, swamp forests), among which </a:t>
            </a:r>
            <a:r>
              <a:rPr lang="en-US" sz="2400" b="0" i="0" u="none" strike="noStrike" dirty="0" err="1">
                <a:effectLst/>
              </a:rPr>
              <a:t>Madiešēni</a:t>
            </a:r>
            <a:r>
              <a:rPr lang="en-US" sz="2400" b="0" i="0" u="none" strike="noStrike" dirty="0">
                <a:effectLst/>
              </a:rPr>
              <a:t> Mire is the largest one. </a:t>
            </a:r>
          </a:p>
          <a:p>
            <a:pPr indent="-228600">
              <a:lnSpc>
                <a:spcPct val="90000"/>
              </a:lnSpc>
              <a:spcBef>
                <a:spcPts val="0"/>
              </a:spcBef>
              <a:spcAft>
                <a:spcPts val="800"/>
              </a:spcAft>
              <a:buFont typeface="Arial" panose="020B0604020202020204" pitchFamily="34" charset="0"/>
              <a:buChar char="•"/>
            </a:pPr>
            <a:endParaRPr lang="en-US" sz="2400" dirty="0"/>
          </a:p>
          <a:p>
            <a:pPr indent="-228600">
              <a:lnSpc>
                <a:spcPct val="90000"/>
              </a:lnSpc>
              <a:spcBef>
                <a:spcPts val="0"/>
              </a:spcBef>
              <a:spcAft>
                <a:spcPts val="800"/>
              </a:spcAft>
              <a:buFont typeface="Arial" panose="020B0604020202020204" pitchFamily="34" charset="0"/>
              <a:buChar char="•"/>
            </a:pPr>
            <a:r>
              <a:rPr lang="en-US" sz="2400" b="0" i="0" u="none" strike="noStrike" dirty="0">
                <a:effectLst/>
              </a:rPr>
              <a:t>The marginal area of </a:t>
            </a:r>
            <a:r>
              <a:rPr lang="en-US" sz="2400" b="0" i="0" u="none" strike="noStrike" dirty="0" err="1">
                <a:effectLst/>
              </a:rPr>
              <a:t>Madiešēni</a:t>
            </a:r>
            <a:r>
              <a:rPr lang="en-US" sz="2400" b="0" i="0" u="none" strike="noStrike" dirty="0">
                <a:effectLst/>
              </a:rPr>
              <a:t> Mire  has been significantly altered by drainage.</a:t>
            </a:r>
            <a:endParaRPr lang="en-US" sz="2400" b="0" dirty="0">
              <a:effectLst/>
            </a:endParaRPr>
          </a:p>
        </p:txBody>
      </p:sp>
    </p:spTree>
    <p:extLst>
      <p:ext uri="{BB962C8B-B14F-4D97-AF65-F5344CB8AC3E}">
        <p14:creationId xmlns:p14="http://schemas.microsoft.com/office/powerpoint/2010/main" xmlns="" val="2515164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descr="Attēls, kurā ir ārtelpa, zāle, debesis, koks&#10;&#10;Apraksts ģenerēts automātiski">
            <a:extLst>
              <a:ext uri="{FF2B5EF4-FFF2-40B4-BE49-F238E27FC236}">
                <a16:creationId xmlns:a16="http://schemas.microsoft.com/office/drawing/2014/main" xmlns="" id="{497027B4-1059-450F-8B13-D5029E041DF1}"/>
              </a:ext>
            </a:extLst>
          </p:cNvPr>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3047" y="10"/>
            <a:ext cx="12191999" cy="6857990"/>
          </a:xfrm>
          <a:prstGeom prst="rect">
            <a:avLst/>
          </a:prstGeom>
        </p:spPr>
      </p:pic>
      <p:sp>
        <p:nvSpPr>
          <p:cNvPr id="2" name="Virsraksts 1">
            <a:extLst>
              <a:ext uri="{FF2B5EF4-FFF2-40B4-BE49-F238E27FC236}">
                <a16:creationId xmlns:a16="http://schemas.microsoft.com/office/drawing/2014/main" xmlns="" id="{F182F46D-43D2-4239-BE68-73FBF6047152}"/>
              </a:ext>
            </a:extLst>
          </p:cNvPr>
          <p:cNvSpPr>
            <a:spLocks noGrp="1"/>
          </p:cNvSpPr>
          <p:nvPr>
            <p:ph type="title"/>
          </p:nvPr>
        </p:nvSpPr>
        <p:spPr>
          <a:xfrm>
            <a:off x="728791" y="-262919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dirty="0">
                <a:solidFill>
                  <a:srgbClr val="FFFFFF"/>
                </a:solidFill>
              </a:rPr>
              <a:t>Peatland </a:t>
            </a:r>
            <a:r>
              <a:rPr lang="lv-LV" dirty="0" err="1">
                <a:solidFill>
                  <a:srgbClr val="FFFFFF"/>
                </a:solidFill>
              </a:rPr>
              <a:t>management</a:t>
            </a:r>
            <a:endParaRPr lang="en-US" dirty="0">
              <a:solidFill>
                <a:srgbClr val="FFFFFF"/>
              </a:solidFill>
            </a:endParaRPr>
          </a:p>
        </p:txBody>
      </p:sp>
    </p:spTree>
    <p:extLst>
      <p:ext uri="{BB962C8B-B14F-4D97-AF65-F5344CB8AC3E}">
        <p14:creationId xmlns:p14="http://schemas.microsoft.com/office/powerpoint/2010/main" xmlns="" val="517278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9000" b="-9000"/>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ttēls 3" descr="Attēls, kurā ir zāle, ārtelpa, koks, ekskavators&#10;&#10;Apraksts ģenerēts automātiski">
            <a:extLst>
              <a:ext uri="{FF2B5EF4-FFF2-40B4-BE49-F238E27FC236}">
                <a16:creationId xmlns:a16="http://schemas.microsoft.com/office/drawing/2014/main" xmlns="" id="{15031640-2A36-4915-8DE9-FB484CAEFEE6}"/>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a:stretch/>
        </p:blipFill>
        <p:spPr>
          <a:xfrm>
            <a:off x="1106488" y="1844675"/>
            <a:ext cx="6467475" cy="4449763"/>
          </a:xfrm>
          <a:prstGeom prst="rect">
            <a:avLst/>
          </a:prstGeom>
        </p:spPr>
      </p:pic>
      <p:pic>
        <p:nvPicPr>
          <p:cNvPr id="6" name="Attēls 5" descr="Attēls, kurā ir ārtelpa, zāle, debesis, koks&#10;&#10;Apraksts ģenerēts automātiski">
            <a:extLst>
              <a:ext uri="{FF2B5EF4-FFF2-40B4-BE49-F238E27FC236}">
                <a16:creationId xmlns:a16="http://schemas.microsoft.com/office/drawing/2014/main" xmlns="" id="{3AAE47D2-B63A-4914-9FC1-42A58406B33B}"/>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a:stretch/>
        </p:blipFill>
        <p:spPr>
          <a:xfrm>
            <a:off x="7573963" y="1844675"/>
            <a:ext cx="3575050" cy="2508250"/>
          </a:xfrm>
          <a:prstGeom prst="rect">
            <a:avLst/>
          </a:prstGeom>
        </p:spPr>
      </p:pic>
      <p:pic>
        <p:nvPicPr>
          <p:cNvPr id="8" name="Attēls 7" descr="Attēls, kurā ir zāle, ārtelpa, koks, lauks&#10;&#10;Apraksts ģenerēts automātiski">
            <a:extLst>
              <a:ext uri="{FF2B5EF4-FFF2-40B4-BE49-F238E27FC236}">
                <a16:creationId xmlns:a16="http://schemas.microsoft.com/office/drawing/2014/main" xmlns="" id="{CFFE038E-F9C5-4965-BF74-83840DCEDC3F}"/>
              </a:ext>
            </a:extLst>
          </p:cNvPr>
          <p:cNvPicPr>
            <a:picLocks noChangeAspect="1"/>
          </p:cNvPicPr>
          <p:nvPr/>
        </p:nvPicPr>
        <p:blipFill rotWithShape="1">
          <a:blip r:embed="rId5" cstate="email">
            <a:extLst>
              <a:ext uri="{28A0092B-C50C-407E-A947-70E740481C1C}">
                <a14:useLocalDpi xmlns:a14="http://schemas.microsoft.com/office/drawing/2010/main" xmlns="" val="0"/>
              </a:ext>
            </a:extLst>
          </a:blip>
          <a:srcRect r="-1"/>
          <a:stretch/>
        </p:blipFill>
        <p:spPr>
          <a:xfrm>
            <a:off x="7573963" y="4352925"/>
            <a:ext cx="3575050" cy="1941513"/>
          </a:xfrm>
          <a:prstGeom prst="rect">
            <a:avLst/>
          </a:prstGeom>
        </p:spPr>
      </p:pic>
      <p:sp>
        <p:nvSpPr>
          <p:cNvPr id="2" name="Virsraksts 1">
            <a:extLst>
              <a:ext uri="{FF2B5EF4-FFF2-40B4-BE49-F238E27FC236}">
                <a16:creationId xmlns:a16="http://schemas.microsoft.com/office/drawing/2014/main" xmlns="" id="{A5399496-E3A7-4466-B75E-A3B7C288A36C}"/>
              </a:ext>
            </a:extLst>
          </p:cNvPr>
          <p:cNvSpPr>
            <a:spLocks noGrp="1"/>
          </p:cNvSpPr>
          <p:nvPr>
            <p:ph type="title"/>
          </p:nvPr>
        </p:nvSpPr>
        <p:spPr>
          <a:xfrm>
            <a:off x="838200" y="184805"/>
            <a:ext cx="11171830" cy="1505883"/>
          </a:xfrm>
        </p:spPr>
        <p:txBody>
          <a:bodyPr vert="horz" lIns="91440" tIns="45720" rIns="91440" bIns="45720" rtlCol="0" anchor="ctr">
            <a:normAutofit fontScale="90000"/>
          </a:bodyPr>
          <a:lstStyle/>
          <a:p>
            <a:pPr algn="ctr"/>
            <a:r>
              <a:rPr lang="en-US" kern="1200" dirty="0">
                <a:latin typeface="+mj-lt"/>
                <a:ea typeface="+mj-ea"/>
                <a:cs typeface="+mj-cs"/>
              </a:rPr>
              <a:t>Building of </a:t>
            </a:r>
            <a:r>
              <a:rPr lang="lv-LV" kern="1200" dirty="0" err="1">
                <a:latin typeface="+mj-lt"/>
                <a:ea typeface="+mj-ea"/>
                <a:cs typeface="+mj-cs"/>
              </a:rPr>
              <a:t>peat</a:t>
            </a:r>
            <a:r>
              <a:rPr lang="lv-LV" kern="1200" dirty="0">
                <a:latin typeface="+mj-lt"/>
                <a:ea typeface="+mj-ea"/>
                <a:cs typeface="+mj-cs"/>
              </a:rPr>
              <a:t> </a:t>
            </a:r>
            <a:r>
              <a:rPr lang="en-US" kern="1200" dirty="0">
                <a:latin typeface="+mj-lt"/>
                <a:ea typeface="+mj-ea"/>
                <a:cs typeface="+mj-cs"/>
              </a:rPr>
              <a:t>dams in </a:t>
            </a:r>
            <a:r>
              <a:rPr lang="lv-LV" kern="1200" dirty="0">
                <a:latin typeface="+mj-lt"/>
                <a:ea typeface="+mj-ea"/>
                <a:cs typeface="+mj-cs"/>
              </a:rPr>
              <a:t>Augstroze Nature </a:t>
            </a:r>
            <a:r>
              <a:rPr lang="lv-LV" kern="1200" dirty="0" err="1">
                <a:latin typeface="+mj-lt"/>
                <a:ea typeface="+mj-ea"/>
                <a:cs typeface="+mj-cs"/>
              </a:rPr>
              <a:t>Reserve</a:t>
            </a:r>
            <a:r>
              <a:rPr lang="lv-LV" kern="1200" dirty="0">
                <a:latin typeface="+mj-lt"/>
                <a:ea typeface="+mj-ea"/>
                <a:cs typeface="+mj-cs"/>
              </a:rPr>
              <a:t>,</a:t>
            </a:r>
            <a:br>
              <a:rPr lang="lv-LV" kern="1200" dirty="0">
                <a:latin typeface="+mj-lt"/>
                <a:ea typeface="+mj-ea"/>
                <a:cs typeface="+mj-cs"/>
              </a:rPr>
            </a:br>
            <a:r>
              <a:rPr lang="lv-LV" kern="1200" dirty="0" err="1">
                <a:latin typeface="+mj-lt"/>
                <a:ea typeface="+mj-ea"/>
                <a:cs typeface="+mj-cs"/>
              </a:rPr>
              <a:t>October</a:t>
            </a:r>
            <a:r>
              <a:rPr lang="lv-LV" kern="1200" dirty="0">
                <a:latin typeface="+mj-lt"/>
                <a:ea typeface="+mj-ea"/>
                <a:cs typeface="+mj-cs"/>
              </a:rPr>
              <a:t> 2020</a:t>
            </a:r>
            <a:endParaRPr lang="en-US" kern="1200" dirty="0">
              <a:latin typeface="+mj-lt"/>
              <a:ea typeface="+mj-ea"/>
              <a:cs typeface="+mj-cs"/>
            </a:endParaRPr>
          </a:p>
        </p:txBody>
      </p:sp>
    </p:spTree>
    <p:extLst>
      <p:ext uri="{BB962C8B-B14F-4D97-AF65-F5344CB8AC3E}">
        <p14:creationId xmlns:p14="http://schemas.microsoft.com/office/powerpoint/2010/main" xmlns="" val="3419635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xmlns="" id="{8D9556ED-2535-4594-B1FF-CFD493FBB53D}"/>
              </a:ext>
            </a:extLst>
          </p:cNvPr>
          <p:cNvPicPr>
            <a:picLocks noChangeAspect="1"/>
          </p:cNvPicPr>
          <p:nvPr/>
        </p:nvPicPr>
        <p:blipFill rotWithShape="1">
          <a:blip r:embed="rId2" cstate="email">
            <a:extLst>
              <a:ext uri="{28A0092B-C50C-407E-A947-70E740481C1C}">
                <a14:useLocalDpi xmlns:a14="http://schemas.microsoft.com/office/drawing/2010/main" xmlns="" val="0"/>
              </a:ext>
            </a:extLst>
          </a:blip>
          <a:srcRect r="-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Attēls 4" descr="Attēls, kurā ir ārtelpa, lauks, mežs, netīrumi&#10;&#10;Apraksts ģenerēts automātiski">
            <a:extLst>
              <a:ext uri="{FF2B5EF4-FFF2-40B4-BE49-F238E27FC236}">
                <a16:creationId xmlns:a16="http://schemas.microsoft.com/office/drawing/2014/main" xmlns="" id="{B102C024-7D86-4AAE-A83C-32D559F1A267}"/>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Attēls 6" descr="Attēls, kurā ir ārtelpa, zāle, sniegs, zaļš&#10;&#10;Apraksts ģenerēts automātiski">
            <a:extLst>
              <a:ext uri="{FF2B5EF4-FFF2-40B4-BE49-F238E27FC236}">
                <a16:creationId xmlns:a16="http://schemas.microsoft.com/office/drawing/2014/main" xmlns="" id="{9D1AABA4-B556-427B-A3F5-F5338C1A8F2C}"/>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xmlns="" val="319380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xmlns="" id="{C475749F-F487-4EFB-ABC7-C1359590E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irsraksts 1">
            <a:extLst>
              <a:ext uri="{FF2B5EF4-FFF2-40B4-BE49-F238E27FC236}">
                <a16:creationId xmlns:a16="http://schemas.microsoft.com/office/drawing/2014/main" xmlns="" id="{E9B21A29-88AF-4139-B0A9-C4C99CF74DBD}"/>
              </a:ext>
            </a:extLst>
          </p:cNvPr>
          <p:cNvSpPr>
            <a:spLocks noGrp="1"/>
          </p:cNvSpPr>
          <p:nvPr>
            <p:ph type="title"/>
          </p:nvPr>
        </p:nvSpPr>
        <p:spPr>
          <a:xfrm>
            <a:off x="8783954" y="0"/>
            <a:ext cx="2840356" cy="5314949"/>
          </a:xfrm>
        </p:spPr>
        <p:txBody>
          <a:bodyPr vert="horz" lIns="91440" tIns="45720" rIns="91440" bIns="45720" rtlCol="0" anchor="b">
            <a:noAutofit/>
          </a:bodyPr>
          <a:lstStyle/>
          <a:p>
            <a:pPr algn="r"/>
            <a:r>
              <a:rPr lang="en-US" sz="3600" strike="noStrike" kern="1200" spc="-1" dirty="0">
                <a:solidFill>
                  <a:schemeClr val="tx1"/>
                </a:solidFill>
                <a:latin typeface="Cambria" panose="02040503050406030204" pitchFamily="18" charset="0"/>
                <a:ea typeface="Cambria" panose="02040503050406030204" pitchFamily="18" charset="0"/>
              </a:rPr>
              <a:t>Management of a calcareous fen</a:t>
            </a:r>
            <a:r>
              <a:rPr lang="lv-LV" sz="3600" strike="noStrike" kern="1200" spc="-1" dirty="0">
                <a:solidFill>
                  <a:schemeClr val="tx1"/>
                </a:solidFill>
                <a:latin typeface="Cambria" panose="02040503050406030204" pitchFamily="18" charset="0"/>
                <a:ea typeface="Cambria" panose="02040503050406030204" pitchFamily="18" charset="0"/>
              </a:rPr>
              <a:t> </a:t>
            </a:r>
            <a:r>
              <a:rPr lang="en-US" sz="3600" strike="noStrike" kern="1200" spc="-1" dirty="0">
                <a:solidFill>
                  <a:schemeClr val="tx1"/>
                </a:solidFill>
                <a:latin typeface="Cambria" panose="02040503050406030204" pitchFamily="18" charset="0"/>
                <a:ea typeface="Cambria" panose="02040503050406030204" pitchFamily="18" charset="0"/>
              </a:rPr>
              <a:t>- </a:t>
            </a:r>
            <a:br>
              <a:rPr lang="en-US" sz="3600" strike="noStrike" kern="1200" spc="-1" dirty="0">
                <a:solidFill>
                  <a:schemeClr val="tx1"/>
                </a:solidFill>
                <a:latin typeface="Cambria" panose="02040503050406030204" pitchFamily="18" charset="0"/>
                <a:ea typeface="Cambria" panose="02040503050406030204" pitchFamily="18" charset="0"/>
              </a:rPr>
            </a:br>
            <a:r>
              <a:rPr lang="en-US" sz="3600" strike="noStrike" kern="1200" spc="-1" dirty="0">
                <a:solidFill>
                  <a:schemeClr val="tx1"/>
                </a:solidFill>
                <a:latin typeface="Cambria" panose="02040503050406030204" pitchFamily="18" charset="0"/>
                <a:ea typeface="Cambria" panose="02040503050406030204" pitchFamily="18" charset="0"/>
              </a:rPr>
              <a:t>before and after cutting of trees and shrubs</a:t>
            </a:r>
            <a:r>
              <a:rPr lang="en-US" sz="3600" b="0" strike="noStrike" kern="1200" spc="-1" dirty="0">
                <a:solidFill>
                  <a:schemeClr val="tx1"/>
                </a:solidFill>
                <a:latin typeface="Cambria" panose="02040503050406030204" pitchFamily="18" charset="0"/>
                <a:ea typeface="Cambria" panose="02040503050406030204" pitchFamily="18" charset="0"/>
              </a:rPr>
              <a:t/>
            </a:r>
            <a:br>
              <a:rPr lang="en-US" sz="3600" b="0" strike="noStrike" kern="1200" spc="-1" dirty="0">
                <a:solidFill>
                  <a:schemeClr val="tx1"/>
                </a:solidFill>
                <a:latin typeface="Cambria" panose="02040503050406030204" pitchFamily="18" charset="0"/>
                <a:ea typeface="Cambria" panose="02040503050406030204" pitchFamily="18" charset="0"/>
              </a:rPr>
            </a:br>
            <a:endParaRPr lang="en-US" sz="3600" kern="1200" dirty="0">
              <a:solidFill>
                <a:schemeClr val="tx1"/>
              </a:solidFill>
              <a:latin typeface="Cambria" panose="02040503050406030204" pitchFamily="18" charset="0"/>
              <a:ea typeface="Cambria" panose="02040503050406030204" pitchFamily="18" charset="0"/>
            </a:endParaRPr>
          </a:p>
        </p:txBody>
      </p:sp>
      <p:pic>
        <p:nvPicPr>
          <p:cNvPr id="3" name="Attēls 2">
            <a:extLst>
              <a:ext uri="{FF2B5EF4-FFF2-40B4-BE49-F238E27FC236}">
                <a16:creationId xmlns:a16="http://schemas.microsoft.com/office/drawing/2014/main" xmlns="" id="{FE90EC7A-8BBB-4C49-AD55-9BA776EF4EF8}"/>
              </a:ext>
            </a:extLst>
          </p:cNvPr>
          <p:cNvPicPr/>
          <p:nvPr/>
        </p:nvPicPr>
        <p:blipFill rotWithShape="1">
          <a:blip r:embed="rId2" cstate="email"/>
          <a:srcRect r="-1"/>
          <a:stretch/>
        </p:blipFill>
        <p:spPr>
          <a:xfrm>
            <a:off x="5498278" y="1301313"/>
            <a:ext cx="2888477"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7" name="Attēls 6" descr="Attēls, kurā ir zāle, ārtelpa, debesis, lauks&#10;&#10;Apraksts ģenerēts automātiski">
            <a:extLst>
              <a:ext uri="{FF2B5EF4-FFF2-40B4-BE49-F238E27FC236}">
                <a16:creationId xmlns:a16="http://schemas.microsoft.com/office/drawing/2014/main" xmlns="" id="{0012DA8A-5FA5-4D56-8465-512BBCA3433B}"/>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r="-2"/>
          <a:stretch/>
        </p:blipFill>
        <p:spPr>
          <a:xfrm>
            <a:off x="2" y="1"/>
            <a:ext cx="6948167" cy="2456679"/>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p:spPr>
      </p:pic>
      <p:pic>
        <p:nvPicPr>
          <p:cNvPr id="4" name="Attēls 3" descr="Attēls, kurā ir koks, ārtelpa, zāle, debesis&#10;&#10;Apraksts ģenerēts automātiski">
            <a:extLst>
              <a:ext uri="{FF2B5EF4-FFF2-40B4-BE49-F238E27FC236}">
                <a16:creationId xmlns:a16="http://schemas.microsoft.com/office/drawing/2014/main" xmlns="" id="{8852B7A2-B85D-48FF-AAE2-43BE18C04DF7}"/>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r="-2"/>
          <a:stretch/>
        </p:blipFill>
        <p:spPr>
          <a:xfrm>
            <a:off x="2" y="2619612"/>
            <a:ext cx="7676573" cy="4238389"/>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p:spPr>
      </p:pic>
    </p:spTree>
    <p:extLst>
      <p:ext uri="{BB962C8B-B14F-4D97-AF65-F5344CB8AC3E}">
        <p14:creationId xmlns:p14="http://schemas.microsoft.com/office/powerpoint/2010/main" xmlns="" val="242421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D985FA8B-106A-4D01-9686-9CF1850A4CE9}"/>
              </a:ext>
            </a:extLst>
          </p:cNvPr>
          <p:cNvSpPr>
            <a:spLocks noGrp="1"/>
          </p:cNvSpPr>
          <p:nvPr>
            <p:ph type="title"/>
          </p:nvPr>
        </p:nvSpPr>
        <p:spPr>
          <a:xfrm>
            <a:off x="8183929" y="961014"/>
            <a:ext cx="3367990" cy="2961599"/>
          </a:xfrm>
        </p:spPr>
        <p:txBody>
          <a:bodyPr vert="horz" lIns="91440" tIns="45720" rIns="91440" bIns="45720" rtlCol="0" anchor="b">
            <a:normAutofit/>
          </a:bodyPr>
          <a:lstStyle/>
          <a:p>
            <a:r>
              <a:rPr lang="en-US" sz="3600" kern="1200" dirty="0">
                <a:solidFill>
                  <a:schemeClr val="tx1"/>
                </a:solidFill>
                <a:latin typeface="Cambria" panose="02040503050406030204" pitchFamily="18" charset="0"/>
                <a:ea typeface="Cambria" panose="02040503050406030204" pitchFamily="18" charset="0"/>
              </a:rPr>
              <a:t>Vegetation monitoring</a:t>
            </a:r>
          </a:p>
        </p:txBody>
      </p:sp>
      <p:pic>
        <p:nvPicPr>
          <p:cNvPr id="7" name="Attēls 6" descr="Attēls, kurā ir augs, zieds, vībotne, sanpaulija&#10;&#10;Apraksts ģenerēts automātiski">
            <a:extLst>
              <a:ext uri="{FF2B5EF4-FFF2-40B4-BE49-F238E27FC236}">
                <a16:creationId xmlns:a16="http://schemas.microsoft.com/office/drawing/2014/main" xmlns="" id="{81FC8417-CDB9-42FD-A836-D1F13128B8D2}"/>
              </a:ext>
            </a:extLst>
          </p:cNvPr>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20" y="10"/>
            <a:ext cx="3696802" cy="2544407"/>
          </a:xfrm>
          <a:prstGeom prst="rect">
            <a:avLst/>
          </a:prstGeom>
        </p:spPr>
      </p:pic>
      <p:pic>
        <p:nvPicPr>
          <p:cNvPr id="3" name="Picture 7">
            <a:extLst>
              <a:ext uri="{FF2B5EF4-FFF2-40B4-BE49-F238E27FC236}">
                <a16:creationId xmlns:a16="http://schemas.microsoft.com/office/drawing/2014/main" xmlns="" id="{CE444619-0320-479F-AC61-FF382C940F61}"/>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a:stretch/>
        </p:blipFill>
        <p:spPr>
          <a:xfrm>
            <a:off x="3857689" y="10"/>
            <a:ext cx="3696821" cy="2556149"/>
          </a:xfrm>
          <a:prstGeom prst="rect">
            <a:avLst/>
          </a:prstGeom>
        </p:spPr>
      </p:pic>
      <p:pic>
        <p:nvPicPr>
          <p:cNvPr id="4" name="Attēls 3" descr="Attēls, kurā ir ārtelpa, zāle, augs, stāv&#10;&#10;Apraksts ģenerēts automātiski">
            <a:extLst>
              <a:ext uri="{FF2B5EF4-FFF2-40B4-BE49-F238E27FC236}">
                <a16:creationId xmlns:a16="http://schemas.microsoft.com/office/drawing/2014/main" xmlns="" id="{1B974278-FAEF-487E-A93C-25DFA0AD96E1}"/>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a:stretch/>
        </p:blipFill>
        <p:spPr>
          <a:xfrm>
            <a:off x="20" y="2697480"/>
            <a:ext cx="4573014" cy="4160520"/>
          </a:xfrm>
          <a:prstGeom prst="rect">
            <a:avLst/>
          </a:prstGeom>
        </p:spPr>
      </p:pic>
      <p:pic>
        <p:nvPicPr>
          <p:cNvPr id="10" name="Attēls 4" descr="Attēls, kurā ir augs&#10;&#10;Apraksts ģenerēts automātiski">
            <a:extLst>
              <a:ext uri="{FF2B5EF4-FFF2-40B4-BE49-F238E27FC236}">
                <a16:creationId xmlns:a16="http://schemas.microsoft.com/office/drawing/2014/main" xmlns="" id="{DD8063D9-A701-44F4-9169-C62A7C0F89E5}"/>
              </a:ext>
            </a:extLst>
          </p:cNvPr>
          <p:cNvPicPr/>
          <p:nvPr/>
        </p:nvPicPr>
        <p:blipFill rotWithShape="1">
          <a:blip r:embed="rId5" cstate="email"/>
          <a:srcRect/>
          <a:stretch/>
        </p:blipFill>
        <p:spPr>
          <a:xfrm>
            <a:off x="4718537" y="2697480"/>
            <a:ext cx="2835973" cy="4160520"/>
          </a:xfrm>
          <a:prstGeom prst="rect">
            <a:avLst/>
          </a:prstGeom>
        </p:spPr>
      </p:pic>
      <p:cxnSp>
        <p:nvCxnSpPr>
          <p:cNvPr id="19" name="Straight Connector 18">
            <a:extLst>
              <a:ext uri="{FF2B5EF4-FFF2-40B4-BE49-F238E27FC236}">
                <a16:creationId xmlns:a16="http://schemas.microsoft.com/office/drawing/2014/main" xmlns="" id="{0B8B7F17-2553-43AD-9A93-CBD3555A755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309850" y="4003046"/>
            <a:ext cx="2925324" cy="0"/>
          </a:xfrm>
          <a:prstGeom prst="line">
            <a:avLst/>
          </a:prstGeom>
          <a:ln w="19050">
            <a:solidFill>
              <a:srgbClr val="A07A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3676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xmlns="" id="{5676AD1F-6363-49DD-7A0D-738B202311C0}"/>
              </a:ext>
            </a:extLst>
          </p:cNvPr>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729410" y="469253"/>
            <a:ext cx="4632736" cy="6252854"/>
          </a:xfrm>
          <a:prstGeom prst="rect">
            <a:avLst/>
          </a:prstGeom>
        </p:spPr>
      </p:pic>
      <p:sp>
        <p:nvSpPr>
          <p:cNvPr id="5" name="TextBox 4">
            <a:extLst>
              <a:ext uri="{FF2B5EF4-FFF2-40B4-BE49-F238E27FC236}">
                <a16:creationId xmlns:a16="http://schemas.microsoft.com/office/drawing/2014/main" xmlns="" id="{1D2275E0-6A4A-D38E-97C2-61E0B35AE5E0}"/>
              </a:ext>
            </a:extLst>
          </p:cNvPr>
          <p:cNvSpPr txBox="1"/>
          <p:nvPr/>
        </p:nvSpPr>
        <p:spPr>
          <a:xfrm>
            <a:off x="4963887" y="204530"/>
            <a:ext cx="6156960" cy="1231106"/>
          </a:xfrm>
          <a:prstGeom prst="rect">
            <a:avLst/>
          </a:prstGeom>
          <a:noFill/>
        </p:spPr>
        <p:txBody>
          <a:bodyPr wrap="square">
            <a:spAutoFit/>
          </a:bodyPr>
          <a:lstStyle/>
          <a:p>
            <a:pPr algn="just">
              <a:spcAft>
                <a:spcPts val="1200"/>
              </a:spcAft>
            </a:pPr>
            <a:r>
              <a:rPr lang="en-GB" sz="1800" b="1" dirty="0">
                <a:effectLst/>
                <a:latin typeface="Calibri" panose="020F0502020204030204" pitchFamily="34" charset="0"/>
                <a:ea typeface="Calibri" panose="020F0502020204030204" pitchFamily="34" charset="0"/>
              </a:rPr>
              <a:t>      </a:t>
            </a:r>
            <a:endParaRPr lang="x-none" sz="1800" dirty="0">
              <a:effectLst/>
              <a:latin typeface="Calibri" panose="020F0502020204030204" pitchFamily="34" charset="0"/>
              <a:ea typeface="Calibri" panose="020F0502020204030204" pitchFamily="34" charset="0"/>
            </a:endParaRPr>
          </a:p>
          <a:p>
            <a:pPr algn="just">
              <a:spcAft>
                <a:spcPts val="1200"/>
              </a:spcAft>
            </a:pPr>
            <a:r>
              <a:rPr lang="en-GB" sz="1800" b="1" dirty="0">
                <a:effectLst/>
                <a:latin typeface="Calibri" panose="020F0502020204030204" pitchFamily="34" charset="0"/>
                <a:ea typeface="Calibri" panose="020F0502020204030204" pitchFamily="34" charset="0"/>
              </a:rPr>
              <a:t> </a:t>
            </a:r>
            <a:endParaRPr lang="x-none" sz="1800" dirty="0">
              <a:effectLst/>
              <a:latin typeface="Calibri" panose="020F0502020204030204" pitchFamily="34" charset="0"/>
              <a:ea typeface="Calibri" panose="020F0502020204030204" pitchFamily="34" charset="0"/>
            </a:endParaRPr>
          </a:p>
          <a:p>
            <a:pPr algn="just">
              <a:spcAft>
                <a:spcPts val="1200"/>
              </a:spcAft>
            </a:pPr>
            <a:r>
              <a:rPr lang="en-GB" sz="1800" dirty="0">
                <a:effectLst/>
                <a:latin typeface="Calibri" panose="020F0502020204030204" pitchFamily="34" charset="0"/>
                <a:ea typeface="Calibri" panose="020F0502020204030204" pitchFamily="34" charset="0"/>
              </a:rPr>
              <a:t> </a:t>
            </a:r>
            <a:endParaRPr lang="x-none" sz="1800" dirty="0">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xmlns="" id="{3664DD7F-3479-0868-E42D-2359A7856605}"/>
              </a:ext>
            </a:extLst>
          </p:cNvPr>
          <p:cNvSpPr txBox="1"/>
          <p:nvPr/>
        </p:nvSpPr>
        <p:spPr>
          <a:xfrm>
            <a:off x="6669157" y="2496931"/>
            <a:ext cx="4318635" cy="1754326"/>
          </a:xfrm>
          <a:prstGeom prst="rect">
            <a:avLst/>
          </a:prstGeom>
          <a:noFill/>
        </p:spPr>
        <p:txBody>
          <a:bodyPr wrap="square">
            <a:spAutoFit/>
          </a:bodyPr>
          <a:lstStyle/>
          <a:p>
            <a:r>
              <a:rPr lang="x-none" dirty="0"/>
              <a:t>Book available on the web page of LIFE Peat Restore web page</a:t>
            </a:r>
          </a:p>
          <a:p>
            <a:endParaRPr lang="x-none" dirty="0"/>
          </a:p>
          <a:p>
            <a:r>
              <a:rPr lang="x-none" dirty="0"/>
              <a:t>https://www.mediafire.com/file/04cne8hcqm7byh3/22.11.21_WEB_LARGE_Peatland_restoration.pdf/file</a:t>
            </a:r>
          </a:p>
        </p:txBody>
      </p:sp>
      <p:pic>
        <p:nvPicPr>
          <p:cNvPr id="12" name="image12.png" descr="Attēls, kurā ir teksts, klipkopa&#10;&#10;Apraksts ģenerēts automātiski">
            <a:extLst>
              <a:ext uri="{FF2B5EF4-FFF2-40B4-BE49-F238E27FC236}">
                <a16:creationId xmlns:a16="http://schemas.microsoft.com/office/drawing/2014/main" xmlns="" id="{43B871BC-386A-D5D0-66B4-773F45FF925B}"/>
              </a:ext>
            </a:extLst>
          </p:cNvPr>
          <p:cNvPicPr/>
          <p:nvPr/>
        </p:nvPicPr>
        <p:blipFill>
          <a:blip r:embed="rId3" cstate="email"/>
          <a:srcRect/>
          <a:stretch>
            <a:fillRect/>
          </a:stretch>
        </p:blipFill>
        <p:spPr>
          <a:xfrm>
            <a:off x="7246263" y="705679"/>
            <a:ext cx="1331205" cy="906172"/>
          </a:xfrm>
          <a:prstGeom prst="rect">
            <a:avLst/>
          </a:prstGeom>
          <a:ln/>
        </p:spPr>
      </p:pic>
      <p:pic>
        <p:nvPicPr>
          <p:cNvPr id="13" name="image128.png" descr="Attēls, kurā ir teksts, sporta spēle, sports, klipkopa&#10;&#10;Apraksts ģenerēts automātiski">
            <a:extLst>
              <a:ext uri="{FF2B5EF4-FFF2-40B4-BE49-F238E27FC236}">
                <a16:creationId xmlns:a16="http://schemas.microsoft.com/office/drawing/2014/main" xmlns="" id="{E21A7CFB-7C41-B697-42AC-657AED6C5588}"/>
              </a:ext>
            </a:extLst>
          </p:cNvPr>
          <p:cNvPicPr/>
          <p:nvPr/>
        </p:nvPicPr>
        <p:blipFill>
          <a:blip r:embed="rId4"/>
          <a:srcRect/>
          <a:stretch>
            <a:fillRect/>
          </a:stretch>
        </p:blipFill>
        <p:spPr>
          <a:xfrm>
            <a:off x="8909776" y="705679"/>
            <a:ext cx="870328" cy="834886"/>
          </a:xfrm>
          <a:prstGeom prst="rect">
            <a:avLst/>
          </a:prstGeom>
          <a:ln/>
        </p:spPr>
      </p:pic>
    </p:spTree>
    <p:extLst>
      <p:ext uri="{BB962C8B-B14F-4D97-AF65-F5344CB8AC3E}">
        <p14:creationId xmlns:p14="http://schemas.microsoft.com/office/powerpoint/2010/main" xmlns="" val="1966054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7000" b="-17000"/>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A48B098E-BFCB-4671-8E87-F073022A3B8B}"/>
              </a:ext>
            </a:extLst>
          </p:cNvPr>
          <p:cNvSpPr>
            <a:spLocks noGrp="1"/>
          </p:cNvSpPr>
          <p:nvPr>
            <p:ph type="title"/>
          </p:nvPr>
        </p:nvSpPr>
        <p:spPr>
          <a:xfrm>
            <a:off x="8046188" y="-355719"/>
            <a:ext cx="3685841" cy="3255863"/>
          </a:xfrm>
        </p:spPr>
        <p:txBody>
          <a:bodyPr vert="horz" lIns="91440" tIns="45720" rIns="91440" bIns="45720" rtlCol="0" anchor="b">
            <a:normAutofit/>
          </a:bodyPr>
          <a:lstStyle/>
          <a:p>
            <a:r>
              <a:rPr lang="lv-LV" kern="1200" dirty="0">
                <a:solidFill>
                  <a:schemeClr val="tx1"/>
                </a:solidFill>
                <a:latin typeface="+mj-lt"/>
                <a:ea typeface="+mj-ea"/>
                <a:cs typeface="+mj-cs"/>
              </a:rPr>
              <a:t>H</a:t>
            </a:r>
            <a:r>
              <a:rPr lang="en-US" kern="1200" dirty="0" err="1">
                <a:solidFill>
                  <a:schemeClr val="tx1"/>
                </a:solidFill>
                <a:latin typeface="+mj-lt"/>
                <a:ea typeface="+mj-ea"/>
                <a:cs typeface="+mj-cs"/>
              </a:rPr>
              <a:t>ydrological</a:t>
            </a:r>
            <a:r>
              <a:rPr lang="en-US" kern="1200" dirty="0">
                <a:solidFill>
                  <a:schemeClr val="tx1"/>
                </a:solidFill>
                <a:latin typeface="+mj-lt"/>
                <a:ea typeface="+mj-ea"/>
                <a:cs typeface="+mj-cs"/>
              </a:rPr>
              <a:t> monitoring </a:t>
            </a:r>
          </a:p>
        </p:txBody>
      </p:sp>
      <p:pic>
        <p:nvPicPr>
          <p:cNvPr id="4" name="Picture 2" descr="Attēls, kurā ir zāle, ārtelpa, koks, persona&#10;&#10;Apraksts ģenerēts automātiski">
            <a:extLst>
              <a:ext uri="{FF2B5EF4-FFF2-40B4-BE49-F238E27FC236}">
                <a16:creationId xmlns:a16="http://schemas.microsoft.com/office/drawing/2014/main" xmlns="" id="{0599829B-6833-4B6D-B22A-705AADC8011C}"/>
              </a:ext>
            </a:extLst>
          </p:cNvPr>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1" y="10"/>
            <a:ext cx="3696822" cy="255614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Attēls, kurā ir teksts, iekštelpa, klēpjdators&#10;&#10;Apraksts ģenerēts automātiski">
            <a:extLst>
              <a:ext uri="{FF2B5EF4-FFF2-40B4-BE49-F238E27FC236}">
                <a16:creationId xmlns:a16="http://schemas.microsoft.com/office/drawing/2014/main" xmlns="" id="{A738D41C-3D6E-4689-9051-F95ED12694A0}"/>
              </a:ext>
            </a:extLst>
          </p:cNvPr>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a:stretch/>
        </p:blipFill>
        <p:spPr bwMode="auto">
          <a:xfrm>
            <a:off x="3857689" y="10"/>
            <a:ext cx="3696821" cy="254440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a:extLst>
              <a:ext uri="{FF2B5EF4-FFF2-40B4-BE49-F238E27FC236}">
                <a16:creationId xmlns:a16="http://schemas.microsoft.com/office/drawing/2014/main" xmlns="" id="{FAB2AC0F-22BA-4C6E-97C1-C9E34254E3B3}"/>
              </a:ext>
            </a:extLst>
          </p:cNvPr>
          <p:cNvPicPr>
            <a:picLocks noChangeAspect="1" noChangeArrowheads="1"/>
          </p:cNvPicPr>
          <p:nvPr/>
        </p:nvPicPr>
        <p:blipFill rotWithShape="1">
          <a:blip r:embed="rId5" cstate="email">
            <a:extLst>
              <a:ext uri="{28A0092B-C50C-407E-A947-70E740481C1C}">
                <a14:useLocalDpi xmlns:a14="http://schemas.microsoft.com/office/drawing/2010/main" xmlns="" val="0"/>
              </a:ext>
            </a:extLst>
          </a:blip>
          <a:srcRect/>
          <a:stretch/>
        </p:blipFill>
        <p:spPr bwMode="auto">
          <a:xfrm>
            <a:off x="20" y="2697480"/>
            <a:ext cx="7554490" cy="416052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8" name="Straight Connector 47">
            <a:extLst>
              <a:ext uri="{FF2B5EF4-FFF2-40B4-BE49-F238E27FC236}">
                <a16:creationId xmlns:a16="http://schemas.microsoft.com/office/drawing/2014/main" xmlns="" id="{4C926754-442D-4B53-A993-1A758431FE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978378" y="4003046"/>
            <a:ext cx="3383280" cy="0"/>
          </a:xfrm>
          <a:prstGeom prst="line">
            <a:avLst/>
          </a:prstGeom>
          <a:ln w="19050">
            <a:solidFill>
              <a:srgbClr val="89C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16841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xmlns="" id="{E73BBE33-B533-4661-8A6A-6BD8D05EB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irsraksts 1">
            <a:extLst>
              <a:ext uri="{FF2B5EF4-FFF2-40B4-BE49-F238E27FC236}">
                <a16:creationId xmlns:a16="http://schemas.microsoft.com/office/drawing/2014/main" xmlns="" id="{42BFA58D-0558-4D78-B107-B96436CC7510}"/>
              </a:ext>
            </a:extLst>
          </p:cNvPr>
          <p:cNvSpPr>
            <a:spLocks noGrp="1"/>
          </p:cNvSpPr>
          <p:nvPr>
            <p:ph type="title"/>
          </p:nvPr>
        </p:nvSpPr>
        <p:spPr>
          <a:xfrm>
            <a:off x="573812" y="1809841"/>
            <a:ext cx="3357159" cy="2785947"/>
          </a:xfrm>
        </p:spPr>
        <p:txBody>
          <a:bodyPr vert="horz" lIns="91440" tIns="45720" rIns="91440" bIns="45720" rtlCol="0" anchor="b">
            <a:normAutofit/>
          </a:bodyPr>
          <a:lstStyle/>
          <a:p>
            <a:r>
              <a:rPr lang="lv-LV" sz="3600" kern="1200" dirty="0" err="1">
                <a:solidFill>
                  <a:schemeClr val="tx1"/>
                </a:solidFill>
                <a:latin typeface="Cambria" panose="02040503050406030204" pitchFamily="18" charset="0"/>
                <a:ea typeface="Cambria" panose="02040503050406030204" pitchFamily="18" charset="0"/>
              </a:rPr>
              <a:t>Results</a:t>
            </a:r>
            <a:r>
              <a:rPr lang="lv-LV" sz="3600" kern="1200" dirty="0">
                <a:solidFill>
                  <a:schemeClr val="tx1"/>
                </a:solidFill>
                <a:latin typeface="Cambria" panose="02040503050406030204" pitchFamily="18" charset="0"/>
                <a:ea typeface="Cambria" panose="02040503050406030204" pitchFamily="18" charset="0"/>
              </a:rPr>
              <a:t> of </a:t>
            </a:r>
            <a:r>
              <a:rPr lang="lv-LV" sz="3600" kern="1200" dirty="0" err="1">
                <a:solidFill>
                  <a:schemeClr val="tx1"/>
                </a:solidFill>
                <a:latin typeface="Cambria" panose="02040503050406030204" pitchFamily="18" charset="0"/>
                <a:ea typeface="Cambria" panose="02040503050406030204" pitchFamily="18" charset="0"/>
              </a:rPr>
              <a:t>peatland</a:t>
            </a:r>
            <a:r>
              <a:rPr lang="lv-LV" sz="3600" kern="1200" dirty="0">
                <a:solidFill>
                  <a:schemeClr val="tx1"/>
                </a:solidFill>
                <a:latin typeface="Cambria" panose="02040503050406030204" pitchFamily="18" charset="0"/>
                <a:ea typeface="Cambria" panose="02040503050406030204" pitchFamily="18" charset="0"/>
              </a:rPr>
              <a:t> </a:t>
            </a:r>
            <a:r>
              <a:rPr lang="lv-LV" sz="3600" kern="1200" dirty="0" err="1">
                <a:solidFill>
                  <a:schemeClr val="tx1"/>
                </a:solidFill>
                <a:latin typeface="Cambria" panose="02040503050406030204" pitchFamily="18" charset="0"/>
                <a:ea typeface="Cambria" panose="02040503050406030204" pitchFamily="18" charset="0"/>
              </a:rPr>
              <a:t>restoration</a:t>
            </a:r>
            <a:endParaRPr lang="en-US" sz="3600" kern="1200" dirty="0">
              <a:solidFill>
                <a:schemeClr val="tx1"/>
              </a:solidFill>
              <a:latin typeface="Cambria" panose="02040503050406030204" pitchFamily="18" charset="0"/>
              <a:ea typeface="Cambria" panose="02040503050406030204" pitchFamily="18" charset="0"/>
            </a:endParaRPr>
          </a:p>
        </p:txBody>
      </p:sp>
      <p:pic>
        <p:nvPicPr>
          <p:cNvPr id="3" name="Picture 8" descr="IMG_7417">
            <a:extLst>
              <a:ext uri="{FF2B5EF4-FFF2-40B4-BE49-F238E27FC236}">
                <a16:creationId xmlns:a16="http://schemas.microsoft.com/office/drawing/2014/main" xmlns="" id="{BB967C94-1ED0-42A7-BE72-73014312C995}"/>
              </a:ext>
            </a:extLst>
          </p:cNvPr>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b="-5"/>
          <a:stretch/>
        </p:blipFill>
        <p:spPr bwMode="auto">
          <a:xfrm>
            <a:off x="4657343" y="-2"/>
            <a:ext cx="2745766" cy="222875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Attēls 5" descr="Attēls, kurā ir pārtika, gaļa&#10;&#10;Apraksts ģenerēts automātiski">
            <a:extLst>
              <a:ext uri="{FF2B5EF4-FFF2-40B4-BE49-F238E27FC236}">
                <a16:creationId xmlns:a16="http://schemas.microsoft.com/office/drawing/2014/main" xmlns="" id="{B63AED12-3CB2-4165-B072-675231D03A33}"/>
              </a:ext>
            </a:extLst>
          </p:cNvPr>
          <p:cNvPicPr>
            <a:picLocks noChangeAspect="1"/>
          </p:cNvPicPr>
          <p:nvPr/>
        </p:nvPicPr>
        <p:blipFill rotWithShape="1">
          <a:blip r:embed="rId3" cstate="email">
            <a:extLst>
              <a:ext uri="{28A0092B-C50C-407E-A947-70E740481C1C}">
                <a14:useLocalDpi xmlns:a14="http://schemas.microsoft.com/office/drawing/2010/main" xmlns="" val="0"/>
              </a:ext>
            </a:extLst>
          </a:blip>
          <a:srcRect r="-4" b="-4"/>
          <a:stretch/>
        </p:blipFill>
        <p:spPr>
          <a:xfrm>
            <a:off x="4657343" y="2400474"/>
            <a:ext cx="2742158" cy="2057043"/>
          </a:xfrm>
          <a:prstGeom prst="rect">
            <a:avLst/>
          </a:prstGeom>
        </p:spPr>
      </p:pic>
      <p:pic>
        <p:nvPicPr>
          <p:cNvPr id="8" name="Attēls 7" descr="Attēls, kurā ir koks, debesis, ārtelpa, daba&#10;&#10;Apraksts ģenerēts automātiski">
            <a:extLst>
              <a:ext uri="{FF2B5EF4-FFF2-40B4-BE49-F238E27FC236}">
                <a16:creationId xmlns:a16="http://schemas.microsoft.com/office/drawing/2014/main" xmlns="" id="{C1888733-B129-498A-BCD8-C78EE00BAFB2}"/>
              </a:ext>
            </a:extLst>
          </p:cNvPr>
          <p:cNvPicPr>
            <a:picLocks noChangeAspect="1"/>
          </p:cNvPicPr>
          <p:nvPr/>
        </p:nvPicPr>
        <p:blipFill rotWithShape="1">
          <a:blip r:embed="rId4" cstate="email">
            <a:extLst>
              <a:ext uri="{28A0092B-C50C-407E-A947-70E740481C1C}">
                <a14:useLocalDpi xmlns:a14="http://schemas.microsoft.com/office/drawing/2010/main" xmlns="" val="0"/>
              </a:ext>
            </a:extLst>
          </a:blip>
          <a:srcRect b="-1"/>
          <a:stretch/>
        </p:blipFill>
        <p:spPr>
          <a:xfrm>
            <a:off x="7570565" y="10"/>
            <a:ext cx="4614002" cy="3337539"/>
          </a:xfrm>
          <a:prstGeom prst="rect">
            <a:avLst/>
          </a:prstGeom>
        </p:spPr>
      </p:pic>
      <p:pic>
        <p:nvPicPr>
          <p:cNvPr id="4" name="Picture 4">
            <a:extLst>
              <a:ext uri="{FF2B5EF4-FFF2-40B4-BE49-F238E27FC236}">
                <a16:creationId xmlns:a16="http://schemas.microsoft.com/office/drawing/2014/main" xmlns="" id="{0B2C0F4B-374C-4899-8867-3B4A38707E20}"/>
              </a:ext>
            </a:extLst>
          </p:cNvPr>
          <p:cNvPicPr>
            <a:picLocks noChangeAspect="1" noChangeArrowheads="1"/>
          </p:cNvPicPr>
          <p:nvPr/>
        </p:nvPicPr>
        <p:blipFill rotWithShape="1">
          <a:blip r:embed="rId5" cstate="email">
            <a:extLst>
              <a:ext uri="{28A0092B-C50C-407E-A947-70E740481C1C}">
                <a14:useLocalDpi xmlns:a14="http://schemas.microsoft.com/office/drawing/2010/main" xmlns="" val="0"/>
              </a:ext>
            </a:extLst>
          </a:blip>
          <a:srcRect b="-3"/>
          <a:stretch/>
        </p:blipFill>
        <p:spPr bwMode="auto">
          <a:xfrm>
            <a:off x="4653627" y="4629236"/>
            <a:ext cx="2745764" cy="222876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Attēls 4" descr="Attēls, kurā ir augs&#10;&#10;Apraksts ģenerēts automātiski">
            <a:extLst>
              <a:ext uri="{FF2B5EF4-FFF2-40B4-BE49-F238E27FC236}">
                <a16:creationId xmlns:a16="http://schemas.microsoft.com/office/drawing/2014/main" xmlns="" id="{1ACC5E1C-DD3D-41AC-A9DC-582C1AA89FA9}"/>
              </a:ext>
            </a:extLst>
          </p:cNvPr>
          <p:cNvPicPr>
            <a:picLocks noChangeAspect="1"/>
          </p:cNvPicPr>
          <p:nvPr/>
        </p:nvPicPr>
        <p:blipFill rotWithShape="1">
          <a:blip r:embed="rId6" cstate="email">
            <a:extLst>
              <a:ext uri="{28A0092B-C50C-407E-A947-70E740481C1C}">
                <a14:useLocalDpi xmlns:a14="http://schemas.microsoft.com/office/drawing/2010/main" xmlns="" val="0"/>
              </a:ext>
            </a:extLst>
          </a:blip>
          <a:srcRect/>
          <a:stretch/>
        </p:blipFill>
        <p:spPr>
          <a:xfrm>
            <a:off x="7570565" y="3509264"/>
            <a:ext cx="4614002" cy="3348735"/>
          </a:xfrm>
          <a:prstGeom prst="rect">
            <a:avLst/>
          </a:prstGeom>
        </p:spPr>
      </p:pic>
    </p:spTree>
    <p:extLst>
      <p:ext uri="{BB962C8B-B14F-4D97-AF65-F5344CB8AC3E}">
        <p14:creationId xmlns:p14="http://schemas.microsoft.com/office/powerpoint/2010/main" xmlns="" val="195215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B892E-43F1-B715-297C-C835A4A908C8}"/>
              </a:ext>
            </a:extLst>
          </p:cNvPr>
          <p:cNvSpPr>
            <a:spLocks noGrp="1"/>
          </p:cNvSpPr>
          <p:nvPr>
            <p:ph type="title"/>
          </p:nvPr>
        </p:nvSpPr>
        <p:spPr>
          <a:xfrm>
            <a:off x="359554" y="290105"/>
            <a:ext cx="10690247" cy="1654198"/>
          </a:xfrm>
        </p:spPr>
        <p:txBody>
          <a:bodyPr>
            <a:normAutofit fontScale="90000"/>
          </a:bodyPr>
          <a:lstStyle/>
          <a:p>
            <a:r>
              <a:rPr lang="x-none" dirty="0"/>
              <a:t>	Conclusions</a:t>
            </a:r>
            <a:br>
              <a:rPr lang="x-none" dirty="0"/>
            </a:br>
            <a:r>
              <a:rPr lang="x-none" dirty="0"/>
              <a:t/>
            </a:r>
            <a:br>
              <a:rPr lang="x-none" dirty="0"/>
            </a:br>
            <a:endParaRPr lang="x-none" dirty="0"/>
          </a:p>
        </p:txBody>
      </p:sp>
      <p:sp>
        <p:nvSpPr>
          <p:cNvPr id="4" name="TextBox 3">
            <a:extLst>
              <a:ext uri="{FF2B5EF4-FFF2-40B4-BE49-F238E27FC236}">
                <a16:creationId xmlns:a16="http://schemas.microsoft.com/office/drawing/2014/main" xmlns="" id="{A033BB61-E113-3FDD-2B26-85C9201532DF}"/>
              </a:ext>
            </a:extLst>
          </p:cNvPr>
          <p:cNvSpPr txBox="1"/>
          <p:nvPr/>
        </p:nvSpPr>
        <p:spPr>
          <a:xfrm>
            <a:off x="224800" y="1263370"/>
            <a:ext cx="11277600" cy="5909310"/>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rPr>
              <a:t>1. The LIFE Peat Restore project actions helped to restore at least 5300 ha of peatlands in five European countries (Estonia, Latvia, Lithuania, Poland, Germany). </a:t>
            </a:r>
            <a:endParaRPr lang="en-GB" dirty="0">
              <a:latin typeface="Calibri" panose="020F0502020204030204" pitchFamily="34" charset="0"/>
            </a:endParaRPr>
          </a:p>
          <a:p>
            <a:r>
              <a:rPr lang="en-GB" sz="1800" u="none" strike="noStrike" dirty="0">
                <a:effectLst/>
                <a:latin typeface="Calibri" panose="020F0502020204030204" pitchFamily="34" charset="0"/>
                <a:ea typeface="Calibri" panose="020F0502020204030204" pitchFamily="34" charset="0"/>
              </a:rPr>
              <a:t>2. The experience of the LIFE Peat Restore project re-confirms the well-known fact that restoring deteriorated peatland ecosystems is a challenging task. It is far more complicated to restore a degraded peatland than preserving it as a functioning natural system that provides multiple ecosystem services including a significant contribution to sequestration of GHGs.</a:t>
            </a:r>
            <a:endParaRPr lang="x-none" sz="1800" u="none" strike="noStrike" dirty="0">
              <a:effectLst/>
              <a:latin typeface="Calibri" panose="020F0502020204030204" pitchFamily="34" charset="0"/>
              <a:ea typeface="Calibri" panose="020F0502020204030204" pitchFamily="34" charset="0"/>
            </a:endParaRPr>
          </a:p>
          <a:p>
            <a:r>
              <a:rPr lang="en-GB" dirty="0">
                <a:latin typeface="Calibri" panose="020F0502020204030204" pitchFamily="34" charset="0"/>
              </a:rPr>
              <a:t>3. </a:t>
            </a:r>
            <a:r>
              <a:rPr lang="en-GB" sz="1800" dirty="0">
                <a:effectLst/>
                <a:latin typeface="Calibri" panose="020F0502020204030204" pitchFamily="34" charset="0"/>
                <a:ea typeface="Calibri" panose="020F0502020204030204" pitchFamily="34" charset="0"/>
              </a:rPr>
              <a:t>The project areas included different peatland types and degrees of degradation. The solutions and approaches to achieve the best result are site-dependent. </a:t>
            </a:r>
            <a:endParaRPr lang="en-GB" dirty="0">
              <a:latin typeface="Calibri" panose="020F0502020204030204" pitchFamily="34" charset="0"/>
            </a:endParaRPr>
          </a:p>
          <a:p>
            <a:r>
              <a:rPr lang="en-GB" dirty="0">
                <a:latin typeface="Calibri" panose="020F0502020204030204" pitchFamily="34" charset="0"/>
              </a:rPr>
              <a:t>4. </a:t>
            </a:r>
            <a:r>
              <a:rPr lang="en-GB" sz="1800" dirty="0">
                <a:effectLst/>
                <a:latin typeface="Calibri" panose="020F0502020204030204" pitchFamily="34" charset="0"/>
                <a:ea typeface="Calibri" panose="020F0502020204030204" pitchFamily="34" charset="0"/>
              </a:rPr>
              <a:t>The project included both well-known techniques that have already proved their efficiency (e.g. peat dams, plastic sheet piling dams, composite dams and similar constructions), less-tested (e.g. reintroduction peat-forming vegetation on bare peat, large scale tree removal, placement of small size timber and branches into ditches, long peat dikes) and innovative solutions (designing and installing floating artificial islands with peat-forming vegetation in post-harvested water basins).</a:t>
            </a:r>
          </a:p>
          <a:p>
            <a:r>
              <a:rPr lang="x-none" dirty="0">
                <a:effectLst/>
              </a:rPr>
              <a:t> 5.</a:t>
            </a:r>
            <a:r>
              <a:rPr lang="en-GB" sz="1800" dirty="0">
                <a:effectLst/>
                <a:latin typeface="MyriadPro"/>
              </a:rPr>
              <a:t>Post-harvested and heavily damaged peatlands undergo a long- term succession period before the establishment of favourable conditions for water retention, peat formation, carbon sequestration and providing other ecosystem services. </a:t>
            </a:r>
          </a:p>
          <a:p>
            <a:r>
              <a:rPr lang="en-GB" sz="1800" dirty="0">
                <a:effectLst/>
                <a:latin typeface="MyriadPro"/>
              </a:rPr>
              <a:t>6. Parallel to planning the peatland restoration measures, it is highly important to involve the stakeholders (local communities, authorities), as lack of information or misunderstandings may lead to significant delays in the implementation. </a:t>
            </a:r>
          </a:p>
          <a:p>
            <a:endParaRPr lang="x-none" dirty="0">
              <a:effectLst/>
            </a:endParaRPr>
          </a:p>
          <a:p>
            <a:endParaRPr lang="x-none" dirty="0"/>
          </a:p>
        </p:txBody>
      </p:sp>
      <p:pic>
        <p:nvPicPr>
          <p:cNvPr id="7" name="Picture 6">
            <a:extLst>
              <a:ext uri="{FF2B5EF4-FFF2-40B4-BE49-F238E27FC236}">
                <a16:creationId xmlns:a16="http://schemas.microsoft.com/office/drawing/2014/main" xmlns="" id="{09BBA20F-4204-D169-4EE8-8CE18388C99E}"/>
              </a:ext>
            </a:extLst>
          </p:cNvPr>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0341323" y="0"/>
            <a:ext cx="1850677" cy="1233264"/>
          </a:xfrm>
          <a:prstGeom prst="rect">
            <a:avLst/>
          </a:prstGeom>
        </p:spPr>
      </p:pic>
    </p:spTree>
    <p:extLst>
      <p:ext uri="{BB962C8B-B14F-4D97-AF65-F5344CB8AC3E}">
        <p14:creationId xmlns:p14="http://schemas.microsoft.com/office/powerpoint/2010/main" xmlns="" val="630482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14F8CA-8ED8-8485-D912-CD53792DDCFB}"/>
              </a:ext>
            </a:extLst>
          </p:cNvPr>
          <p:cNvSpPr>
            <a:spLocks noGrp="1"/>
          </p:cNvSpPr>
          <p:nvPr>
            <p:ph type="title"/>
          </p:nvPr>
        </p:nvSpPr>
        <p:spPr>
          <a:xfrm>
            <a:off x="838200" y="-66539"/>
            <a:ext cx="10515600" cy="1325563"/>
          </a:xfrm>
        </p:spPr>
        <p:txBody>
          <a:bodyPr/>
          <a:lstStyle/>
          <a:p>
            <a:r>
              <a:rPr lang="x-none" dirty="0"/>
              <a:t>Recommendations</a:t>
            </a:r>
          </a:p>
        </p:txBody>
      </p:sp>
      <p:sp>
        <p:nvSpPr>
          <p:cNvPr id="3" name="TextBox 2">
            <a:extLst>
              <a:ext uri="{FF2B5EF4-FFF2-40B4-BE49-F238E27FC236}">
                <a16:creationId xmlns:a16="http://schemas.microsoft.com/office/drawing/2014/main" xmlns="" id="{1E1A84BE-13C0-80EB-8ED3-D06AEF6DE528}"/>
              </a:ext>
            </a:extLst>
          </p:cNvPr>
          <p:cNvSpPr txBox="1"/>
          <p:nvPr/>
        </p:nvSpPr>
        <p:spPr>
          <a:xfrm>
            <a:off x="309613" y="1177428"/>
            <a:ext cx="11572774" cy="6165790"/>
          </a:xfrm>
          <a:prstGeom prst="rect">
            <a:avLst/>
          </a:prstGeom>
          <a:noFill/>
        </p:spPr>
        <p:txBody>
          <a:bodyPr wrap="square" rtlCol="0">
            <a:spAutoFit/>
          </a:bodyPr>
          <a:lstStyle/>
          <a:p>
            <a:pPr lvl="0" algn="just">
              <a:spcAft>
                <a:spcPts val="500"/>
              </a:spcAft>
            </a:pPr>
            <a:r>
              <a:rPr lang="en-GB" sz="1800" u="none" strike="noStrike" dirty="0">
                <a:effectLst/>
                <a:latin typeface="Calibri" panose="020F0502020204030204" pitchFamily="34" charset="0"/>
                <a:ea typeface="Calibri" panose="020F0502020204030204" pitchFamily="34" charset="0"/>
              </a:rPr>
              <a:t>1.Peatland restoration projects always require time, as not only administrative and technical solutions have to be found, but also the restoration success in a natural system, which usually reacts with a time lag, needs to be observed. According to the LIFE Peat Restore experience, it is recommended to have longer project durations than five years to properly assess the restoration process, to summarise and share the experience and to plan the actions after the end of the LIFE project.</a:t>
            </a:r>
          </a:p>
          <a:p>
            <a:pPr algn="just">
              <a:spcAft>
                <a:spcPts val="500"/>
              </a:spcAft>
            </a:pPr>
            <a:r>
              <a:rPr lang="en-GB" sz="1800" u="none" strike="noStrike" dirty="0">
                <a:effectLst/>
                <a:latin typeface="Calibri" panose="020F0502020204030204" pitchFamily="34" charset="0"/>
                <a:ea typeface="Calibri" panose="020F0502020204030204" pitchFamily="34" charset="0"/>
              </a:rPr>
              <a:t>2. Prior to restoring the hydrological regime of the peatland, it is very important to carry out a comprehensive inventory and planning. Hydrological modelling or digital terrain models are tools that help to determine the potential changes, the potential restoration effect and the most appropriate locations of dams or other constructions (several alternatives may be included in the model). </a:t>
            </a:r>
          </a:p>
          <a:p>
            <a:pPr algn="just">
              <a:spcAft>
                <a:spcPts val="500"/>
              </a:spcAft>
            </a:pPr>
            <a:r>
              <a:rPr lang="en-GB" sz="1800" dirty="0">
                <a:effectLst/>
                <a:latin typeface="Calibri" panose="020F0502020204030204" pitchFamily="34" charset="0"/>
                <a:ea typeface="Calibri" panose="020F0502020204030204" pitchFamily="34" charset="0"/>
              </a:rPr>
              <a:t>3. In peatland restoration projects, it is highly important to involve a qualified, experienced personnel in all relevant fields during the site surveys, restoration planning and designing the actions.</a:t>
            </a:r>
          </a:p>
          <a:p>
            <a:r>
              <a:rPr lang="en-GB" dirty="0">
                <a:effectLst/>
                <a:latin typeface="Calibri" panose="020F0502020204030204" pitchFamily="34" charset="0"/>
              </a:rPr>
              <a:t>4. </a:t>
            </a:r>
            <a:r>
              <a:rPr lang="en-GB" sz="1800" u="none" strike="noStrike" dirty="0">
                <a:effectLst/>
                <a:latin typeface="Calibri" panose="020F0502020204030204" pitchFamily="34" charset="0"/>
                <a:ea typeface="Calibri" panose="020F0502020204030204" pitchFamily="34" charset="0"/>
              </a:rPr>
              <a:t>Depending on the peatland site, the degree of human impact and degradation severity, the first results can be observed immediately after restoration. This may also last longer, especially in heavily degraded post-harvested peatland where it is particularly difficult to rise and maintain the water level, i.e. stabilise the water level fluctuations. Therefore, it is highly recommended to continue the monitoring after the end of the restoration project, also to intervene in case the restoration success is threatened.</a:t>
            </a:r>
            <a:endParaRPr lang="x-none" dirty="0"/>
          </a:p>
          <a:p>
            <a:r>
              <a:rPr lang="x-none" dirty="0"/>
              <a:t>5.</a:t>
            </a:r>
            <a:r>
              <a:rPr lang="en-GB" sz="1800" u="none" strike="noStrike" dirty="0">
                <a:effectLst/>
                <a:latin typeface="Calibri" panose="020F0502020204030204" pitchFamily="34" charset="0"/>
                <a:ea typeface="Calibri" panose="020F0502020204030204" pitchFamily="34" charset="0"/>
              </a:rPr>
              <a:t> Different management approaches for peatland restoration may be applied for the forest stands established on drained peatlands. In some areas, the trees may be removed, while in some areas they may be left to fall and decay as the water level rises. It is always a trade-off of ecological necessity and economic feasibility, therefore no general recommendation can be given on peatland forest management. </a:t>
            </a:r>
          </a:p>
          <a:p>
            <a:pPr algn="just">
              <a:spcAft>
                <a:spcPts val="500"/>
              </a:spcAft>
            </a:pPr>
            <a:endParaRPr lang="x-none" sz="1800" u="none" strike="noStrike" dirty="0">
              <a:effectLst/>
              <a:latin typeface="Calibri" panose="020F0502020204030204" pitchFamily="34" charset="0"/>
              <a:ea typeface="Calibri" panose="020F0502020204030204" pitchFamily="34" charset="0"/>
            </a:endParaRPr>
          </a:p>
          <a:p>
            <a:pPr marL="342900" lvl="0" indent="-342900" algn="just">
              <a:spcAft>
                <a:spcPts val="500"/>
              </a:spcAft>
              <a:buFont typeface="+mj-lt"/>
              <a:buAutoNum type="arabicPeriod"/>
            </a:pPr>
            <a:endParaRPr lang="x-none" sz="1800" u="none" strike="noStrike" dirty="0">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xmlns="" id="{6D96FFBB-3B78-F180-296B-7F32B246BF84}"/>
              </a:ext>
            </a:extLst>
          </p:cNvPr>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9825926" y="55129"/>
            <a:ext cx="1637028" cy="1082225"/>
          </a:xfrm>
          <a:prstGeom prst="rect">
            <a:avLst/>
          </a:prstGeom>
        </p:spPr>
      </p:pic>
    </p:spTree>
    <p:extLst>
      <p:ext uri="{BB962C8B-B14F-4D97-AF65-F5344CB8AC3E}">
        <p14:creationId xmlns:p14="http://schemas.microsoft.com/office/powerpoint/2010/main" xmlns="" val="2810207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3C4D0B5-58BD-C44E-D240-C34D4F6429AC}"/>
              </a:ext>
            </a:extLst>
          </p:cNvPr>
          <p:cNvSpPr txBox="1"/>
          <p:nvPr/>
        </p:nvSpPr>
        <p:spPr>
          <a:xfrm>
            <a:off x="2522122" y="339019"/>
            <a:ext cx="8029903" cy="1200329"/>
          </a:xfrm>
          <a:prstGeom prst="rect">
            <a:avLst/>
          </a:prstGeom>
          <a:noFill/>
        </p:spPr>
        <p:txBody>
          <a:bodyPr wrap="square">
            <a:spAutoFit/>
          </a:bodyPr>
          <a:lstStyle/>
          <a:p>
            <a:pPr algn="ctr">
              <a:lnSpc>
                <a:spcPct val="100000"/>
              </a:lnSpc>
            </a:pPr>
            <a:r>
              <a:rPr lang="en-GB" sz="2400" b="1" spc="-1" dirty="0">
                <a:ea typeface="ＭＳ Ｐゴシック"/>
              </a:rPr>
              <a:t>LIFE21-CCM-LV-LIFE </a:t>
            </a:r>
            <a:r>
              <a:rPr lang="en-GB" sz="2400" b="1" spc="-1" dirty="0" err="1">
                <a:ea typeface="ＭＳ Ｐゴシック"/>
              </a:rPr>
              <a:t>PeatCarbon</a:t>
            </a:r>
            <a:r>
              <a:rPr lang="en-GB" sz="2400" b="1" spc="-1" dirty="0">
                <a:ea typeface="ＭＳ Ｐゴシック"/>
              </a:rPr>
              <a:t> </a:t>
            </a:r>
          </a:p>
          <a:p>
            <a:pPr algn="ctr">
              <a:lnSpc>
                <a:spcPct val="100000"/>
              </a:lnSpc>
            </a:pPr>
            <a:r>
              <a:rPr lang="en-GB" sz="2400" spc="-1" dirty="0">
                <a:ea typeface="ＭＳ Ｐゴシック"/>
              </a:rPr>
              <a:t>Peatland restoration for greenhouse gas emission reduction and carbon sequestration in the Baltic Sea region</a:t>
            </a:r>
            <a:endParaRPr lang="lv-LV" sz="2400" spc="-1" dirty="0">
              <a:ea typeface="ＭＳ Ｐゴシック"/>
            </a:endParaRPr>
          </a:p>
        </p:txBody>
      </p:sp>
      <p:sp>
        <p:nvSpPr>
          <p:cNvPr id="5" name="TextBox 4">
            <a:extLst>
              <a:ext uri="{FF2B5EF4-FFF2-40B4-BE49-F238E27FC236}">
                <a16:creationId xmlns:a16="http://schemas.microsoft.com/office/drawing/2014/main" xmlns="" id="{38720186-9B69-85B4-3301-BA4DBC4FB659}"/>
              </a:ext>
            </a:extLst>
          </p:cNvPr>
          <p:cNvSpPr txBox="1"/>
          <p:nvPr/>
        </p:nvSpPr>
        <p:spPr>
          <a:xfrm>
            <a:off x="563874" y="2488926"/>
            <a:ext cx="6481569" cy="400110"/>
          </a:xfrm>
          <a:prstGeom prst="rect">
            <a:avLst/>
          </a:prstGeom>
          <a:noFill/>
        </p:spPr>
        <p:txBody>
          <a:bodyPr wrap="square">
            <a:spAutoFit/>
          </a:bodyPr>
          <a:lstStyle/>
          <a:p>
            <a:pPr>
              <a:lnSpc>
                <a:spcPct val="100000"/>
              </a:lnSpc>
            </a:pPr>
            <a:r>
              <a:rPr lang="fr-BE" sz="2000" b="1" spc="-1" dirty="0">
                <a:ea typeface="ＭＳ Ｐゴシック"/>
              </a:rPr>
              <a:t>Project location:  </a:t>
            </a:r>
            <a:r>
              <a:rPr lang="fr-BE" sz="2000" spc="-1" dirty="0" err="1">
                <a:ea typeface="ＭＳ Ｐゴシック"/>
              </a:rPr>
              <a:t>Latvia</a:t>
            </a:r>
            <a:r>
              <a:rPr lang="fr-BE" sz="2000" spc="-1" dirty="0">
                <a:ea typeface="ＭＳ Ｐゴシック"/>
              </a:rPr>
              <a:t>, </a:t>
            </a:r>
            <a:r>
              <a:rPr lang="fr-BE" sz="2000" spc="-1" dirty="0" err="1">
                <a:ea typeface="ＭＳ Ｐゴシック"/>
              </a:rPr>
              <a:t>Finland</a:t>
            </a:r>
            <a:r>
              <a:rPr lang="fr-BE" sz="2000" spc="-1" dirty="0">
                <a:ea typeface="ＭＳ Ｐゴシック"/>
              </a:rPr>
              <a:t>, Germany and </a:t>
            </a:r>
            <a:r>
              <a:rPr lang="fr-BE" sz="2000" spc="-1" dirty="0" err="1">
                <a:ea typeface="ＭＳ Ｐゴシック"/>
              </a:rPr>
              <a:t>Denmark</a:t>
            </a:r>
            <a:r>
              <a:rPr lang="fr-BE" sz="2000" spc="-1" dirty="0">
                <a:ea typeface="ＭＳ Ｐゴシック"/>
              </a:rPr>
              <a:t> </a:t>
            </a:r>
          </a:p>
        </p:txBody>
      </p:sp>
      <p:sp>
        <p:nvSpPr>
          <p:cNvPr id="7" name="TextBox 6">
            <a:extLst>
              <a:ext uri="{FF2B5EF4-FFF2-40B4-BE49-F238E27FC236}">
                <a16:creationId xmlns:a16="http://schemas.microsoft.com/office/drawing/2014/main" xmlns="" id="{3F48C73A-3964-BE09-98A2-AC930257C504}"/>
              </a:ext>
            </a:extLst>
          </p:cNvPr>
          <p:cNvSpPr txBox="1"/>
          <p:nvPr/>
        </p:nvSpPr>
        <p:spPr>
          <a:xfrm>
            <a:off x="637814" y="3214520"/>
            <a:ext cx="6096000" cy="1015663"/>
          </a:xfrm>
          <a:prstGeom prst="rect">
            <a:avLst/>
          </a:prstGeom>
          <a:noFill/>
        </p:spPr>
        <p:txBody>
          <a:bodyPr wrap="square">
            <a:spAutoFit/>
          </a:bodyPr>
          <a:lstStyle/>
          <a:p>
            <a:pPr>
              <a:lnSpc>
                <a:spcPct val="100000"/>
              </a:lnSpc>
            </a:pPr>
            <a:r>
              <a:rPr lang="fr-BE" sz="2000" b="1" spc="-1" dirty="0">
                <a:ea typeface="ＭＳ Ｐゴシック"/>
              </a:rPr>
              <a:t>Duration : </a:t>
            </a:r>
            <a:r>
              <a:rPr lang="fr-BE" sz="2000" spc="-1" dirty="0">
                <a:ea typeface="ＭＳ Ｐゴシック"/>
              </a:rPr>
              <a:t>01/07/22  </a:t>
            </a:r>
            <a:r>
              <a:rPr lang="fr-BE" sz="2000" b="1" spc="-1" dirty="0">
                <a:ea typeface="ＭＳ Ｐゴシック"/>
              </a:rPr>
              <a:t>- </a:t>
            </a:r>
            <a:r>
              <a:rPr lang="fr-BE" sz="2000" spc="-1" dirty="0">
                <a:ea typeface="ＭＳ Ｐゴシック"/>
              </a:rPr>
              <a:t>30/06/27</a:t>
            </a:r>
          </a:p>
          <a:p>
            <a:pPr>
              <a:lnSpc>
                <a:spcPct val="100000"/>
              </a:lnSpc>
            </a:pPr>
            <a:endParaRPr lang="fr-BE" sz="2000" spc="-1" dirty="0">
              <a:latin typeface="Tahoma"/>
              <a:ea typeface="ＭＳ Ｐゴシック"/>
            </a:endParaRPr>
          </a:p>
          <a:p>
            <a:pPr>
              <a:lnSpc>
                <a:spcPct val="100000"/>
              </a:lnSpc>
            </a:pPr>
            <a:r>
              <a:rPr lang="fr-BE" sz="2000" b="1" spc="-1" dirty="0" err="1">
                <a:ea typeface="ＭＳ Ｐゴシック"/>
              </a:rPr>
              <a:t>Coordinating</a:t>
            </a:r>
            <a:r>
              <a:rPr lang="fr-BE" sz="2000" b="1" spc="-1" dirty="0">
                <a:ea typeface="ＭＳ Ｐゴシック"/>
              </a:rPr>
              <a:t> </a:t>
            </a:r>
            <a:r>
              <a:rPr lang="fr-BE" sz="2000" b="1" spc="-1" dirty="0" err="1">
                <a:ea typeface="ＭＳ Ｐゴシック"/>
              </a:rPr>
              <a:t>beneficiary</a:t>
            </a:r>
            <a:r>
              <a:rPr lang="fr-BE" sz="2000" spc="-1" dirty="0">
                <a:ea typeface="ＭＳ Ｐゴシック"/>
              </a:rPr>
              <a:t>: </a:t>
            </a:r>
            <a:r>
              <a:rPr lang="fr-BE" sz="2000" spc="-1" dirty="0" err="1">
                <a:ea typeface="ＭＳ Ｐゴシック"/>
              </a:rPr>
              <a:t>University</a:t>
            </a:r>
            <a:r>
              <a:rPr lang="fr-BE" sz="2000" spc="-1" dirty="0">
                <a:ea typeface="ＭＳ Ｐゴシック"/>
              </a:rPr>
              <a:t> of </a:t>
            </a:r>
            <a:r>
              <a:rPr lang="fr-BE" sz="2000" spc="-1" dirty="0" err="1">
                <a:ea typeface="ＭＳ Ｐゴシック"/>
              </a:rPr>
              <a:t>Latvia</a:t>
            </a:r>
            <a:endParaRPr lang="lv-LV" sz="2000" spc="-1" dirty="0">
              <a:ea typeface="ＭＳ Ｐゴシック"/>
            </a:endParaRPr>
          </a:p>
        </p:txBody>
      </p:sp>
      <p:sp>
        <p:nvSpPr>
          <p:cNvPr id="9" name="TextBox 8">
            <a:extLst>
              <a:ext uri="{FF2B5EF4-FFF2-40B4-BE49-F238E27FC236}">
                <a16:creationId xmlns:a16="http://schemas.microsoft.com/office/drawing/2014/main" xmlns="" id="{C3D2869B-D52B-FCC1-AB26-0C562DAABA4A}"/>
              </a:ext>
            </a:extLst>
          </p:cNvPr>
          <p:cNvSpPr txBox="1"/>
          <p:nvPr/>
        </p:nvSpPr>
        <p:spPr>
          <a:xfrm>
            <a:off x="637814" y="4695162"/>
            <a:ext cx="10624872" cy="1754326"/>
          </a:xfrm>
          <a:prstGeom prst="rect">
            <a:avLst/>
          </a:prstGeom>
          <a:noFill/>
        </p:spPr>
        <p:txBody>
          <a:bodyPr wrap="square">
            <a:spAutoFit/>
          </a:bodyPr>
          <a:lstStyle/>
          <a:p>
            <a:pPr>
              <a:lnSpc>
                <a:spcPct val="100000"/>
              </a:lnSpc>
            </a:pPr>
            <a:r>
              <a:rPr lang="fr-BE" b="1" spc="-1" dirty="0">
                <a:ea typeface="ＭＳ Ｐゴシック"/>
              </a:rPr>
              <a:t>Associated </a:t>
            </a:r>
            <a:r>
              <a:rPr lang="fr-BE" b="1" spc="-1" dirty="0" err="1">
                <a:ea typeface="ＭＳ Ｐゴシック"/>
              </a:rPr>
              <a:t>Beneficiaries</a:t>
            </a:r>
            <a:r>
              <a:rPr lang="fr-BE" b="1" spc="-1" dirty="0">
                <a:ea typeface="ＭＳ Ｐゴシック"/>
              </a:rPr>
              <a:t> (12):</a:t>
            </a:r>
          </a:p>
          <a:p>
            <a:pPr>
              <a:lnSpc>
                <a:spcPct val="100000"/>
              </a:lnSpc>
            </a:pPr>
            <a:endParaRPr lang="lv-LV" spc="-1" dirty="0"/>
          </a:p>
          <a:p>
            <a:pPr algn="just">
              <a:lnSpc>
                <a:spcPct val="100000"/>
              </a:lnSpc>
            </a:pPr>
            <a:r>
              <a:rPr lang="en-GB" spc="-1" dirty="0" err="1">
                <a:ea typeface="ＭＳ Ｐゴシック"/>
              </a:rPr>
              <a:t>Amphi</a:t>
            </a:r>
            <a:r>
              <a:rPr lang="en-GB" spc="-1" dirty="0">
                <a:ea typeface="ＭＳ Ｐゴシック"/>
              </a:rPr>
              <a:t> International </a:t>
            </a:r>
            <a:r>
              <a:rPr lang="en-GB" spc="-1" dirty="0" err="1">
                <a:ea typeface="ＭＳ Ｐゴシック"/>
              </a:rPr>
              <a:t>ApS</a:t>
            </a:r>
            <a:r>
              <a:rPr lang="en-GB" spc="-1" dirty="0">
                <a:ea typeface="ＭＳ Ｐゴシック"/>
              </a:rPr>
              <a:t>, </a:t>
            </a:r>
            <a:r>
              <a:rPr lang="en-GB" spc="-1" dirty="0" err="1">
                <a:ea typeface="ＭＳ Ｐゴシック"/>
              </a:rPr>
              <a:t>Ilmatieteen</a:t>
            </a:r>
            <a:r>
              <a:rPr lang="en-GB" spc="-1" dirty="0">
                <a:ea typeface="ＭＳ Ｐゴシック"/>
              </a:rPr>
              <a:t> </a:t>
            </a:r>
            <a:r>
              <a:rPr lang="en-GB" spc="-1" dirty="0" err="1">
                <a:ea typeface="ＭＳ Ｐゴシック"/>
              </a:rPr>
              <a:t>Laitos</a:t>
            </a:r>
            <a:r>
              <a:rPr lang="en-GB" spc="-1" dirty="0">
                <a:ea typeface="ＭＳ Ｐゴシック"/>
              </a:rPr>
              <a:t>, </a:t>
            </a:r>
            <a:r>
              <a:rPr lang="en-GB" spc="-1" dirty="0" err="1">
                <a:ea typeface="ＭＳ Ｐゴシック"/>
              </a:rPr>
              <a:t>Nodibinājums</a:t>
            </a:r>
            <a:r>
              <a:rPr lang="en-GB" spc="-1" dirty="0">
                <a:ea typeface="ＭＳ Ｐゴシック"/>
              </a:rPr>
              <a:t> “</a:t>
            </a:r>
            <a:r>
              <a:rPr lang="en-GB" spc="-1" dirty="0" err="1">
                <a:ea typeface="ＭＳ Ｐゴシック"/>
              </a:rPr>
              <a:t>Vides</a:t>
            </a:r>
            <a:r>
              <a:rPr lang="en-GB" spc="-1" dirty="0">
                <a:ea typeface="ＭＳ Ｐゴシック"/>
              </a:rPr>
              <a:t> </a:t>
            </a:r>
            <a:r>
              <a:rPr lang="en-GB" spc="-1" dirty="0" err="1">
                <a:ea typeface="ＭＳ Ｐゴシック"/>
              </a:rPr>
              <a:t>risinājumu</a:t>
            </a:r>
            <a:r>
              <a:rPr lang="en-GB" spc="-1" dirty="0">
                <a:ea typeface="ＭＳ Ｐゴシック"/>
              </a:rPr>
              <a:t> </a:t>
            </a:r>
            <a:r>
              <a:rPr lang="en-GB" spc="-1" dirty="0" err="1">
                <a:ea typeface="ＭＳ Ｐゴシック"/>
              </a:rPr>
              <a:t>institūts</a:t>
            </a:r>
            <a:r>
              <a:rPr lang="en-GB" spc="-1" dirty="0">
                <a:ea typeface="ＭＳ Ｐゴシック"/>
              </a:rPr>
              <a:t>”, </a:t>
            </a:r>
            <a:r>
              <a:rPr lang="en-GB" spc="-1" dirty="0" err="1">
                <a:ea typeface="ＭＳ Ｐゴシック"/>
              </a:rPr>
              <a:t>Naturschutzbund</a:t>
            </a:r>
            <a:r>
              <a:rPr lang="en-GB" spc="-1" dirty="0">
                <a:ea typeface="ＭＳ Ｐゴシック"/>
              </a:rPr>
              <a:t> Deutschland (NABU) EV, </a:t>
            </a:r>
            <a:r>
              <a:rPr lang="en-GB" spc="-1" dirty="0" err="1">
                <a:ea typeface="ＭＳ Ｐゴシック"/>
              </a:rPr>
              <a:t>Latvijas</a:t>
            </a:r>
            <a:r>
              <a:rPr lang="en-GB" spc="-1" dirty="0">
                <a:ea typeface="ＭＳ Ｐゴシック"/>
              </a:rPr>
              <a:t> </a:t>
            </a:r>
            <a:r>
              <a:rPr lang="en-GB" spc="-1" dirty="0" err="1">
                <a:ea typeface="ＭＳ Ｐゴシック"/>
              </a:rPr>
              <a:t>valsts</a:t>
            </a:r>
            <a:r>
              <a:rPr lang="en-GB" spc="-1" dirty="0">
                <a:ea typeface="ＭＳ Ｐゴシック"/>
              </a:rPr>
              <a:t> </a:t>
            </a:r>
            <a:r>
              <a:rPr lang="en-GB" spc="-1" dirty="0" err="1">
                <a:ea typeface="ＭＳ Ｐゴシック"/>
              </a:rPr>
              <a:t>mežzinātnes</a:t>
            </a:r>
            <a:r>
              <a:rPr lang="en-GB" spc="-1" dirty="0">
                <a:ea typeface="ＭＳ Ｐゴシック"/>
              </a:rPr>
              <a:t> </a:t>
            </a:r>
            <a:r>
              <a:rPr lang="en-GB" spc="-1" dirty="0" err="1">
                <a:ea typeface="ＭＳ Ｐゴシック"/>
              </a:rPr>
              <a:t>institūts</a:t>
            </a:r>
            <a:r>
              <a:rPr lang="en-GB" spc="-1" dirty="0">
                <a:ea typeface="ＭＳ Ｐゴシック"/>
              </a:rPr>
              <a:t> “SILAVA”, </a:t>
            </a:r>
            <a:r>
              <a:rPr lang="en-GB" spc="-1" dirty="0" err="1">
                <a:ea typeface="ＭＳ Ｐゴシック"/>
              </a:rPr>
              <a:t>Sabiedrība</a:t>
            </a:r>
            <a:r>
              <a:rPr lang="en-GB" spc="-1" dirty="0">
                <a:ea typeface="ＭＳ Ｐゴシック"/>
              </a:rPr>
              <a:t> </a:t>
            </a:r>
            <a:r>
              <a:rPr lang="en-GB" spc="-1" dirty="0" err="1">
                <a:ea typeface="ＭＳ Ｐゴシック"/>
              </a:rPr>
              <a:t>ar</a:t>
            </a:r>
            <a:r>
              <a:rPr lang="en-GB" spc="-1" dirty="0">
                <a:ea typeface="ＭＳ Ｐゴシック"/>
              </a:rPr>
              <a:t> </a:t>
            </a:r>
            <a:r>
              <a:rPr lang="en-GB" spc="-1" dirty="0" err="1">
                <a:ea typeface="ＭＳ Ｐゴシック"/>
              </a:rPr>
              <a:t>ierobežotu</a:t>
            </a:r>
            <a:r>
              <a:rPr lang="en-GB" spc="-1" dirty="0">
                <a:ea typeface="ＭＳ Ｐゴシック"/>
              </a:rPr>
              <a:t> </a:t>
            </a:r>
            <a:r>
              <a:rPr lang="en-GB" spc="-1" dirty="0" err="1">
                <a:ea typeface="ＭＳ Ｐゴシック"/>
              </a:rPr>
              <a:t>atbilstību</a:t>
            </a:r>
            <a:r>
              <a:rPr lang="en-GB" spc="-1" dirty="0">
                <a:ea typeface="ＭＳ Ｐゴシック"/>
              </a:rPr>
              <a:t> “AGS </a:t>
            </a:r>
            <a:r>
              <a:rPr lang="en-GB" spc="-1" dirty="0" err="1">
                <a:ea typeface="ＭＳ Ｐゴシック"/>
              </a:rPr>
              <a:t>Sistēmas</a:t>
            </a:r>
            <a:r>
              <a:rPr lang="en-GB" spc="-1" dirty="0">
                <a:ea typeface="ＭＳ Ｐゴシック"/>
              </a:rPr>
              <a:t>”, </a:t>
            </a:r>
            <a:r>
              <a:rPr lang="en-GB" spc="-1" dirty="0" err="1">
                <a:ea typeface="ＭＳ Ｐゴシック"/>
              </a:rPr>
              <a:t>Silkeborg</a:t>
            </a:r>
            <a:r>
              <a:rPr lang="en-GB" spc="-1" dirty="0">
                <a:ea typeface="ＭＳ Ｐゴシック"/>
              </a:rPr>
              <a:t> </a:t>
            </a:r>
            <a:r>
              <a:rPr lang="en-GB" spc="-1" dirty="0" err="1">
                <a:ea typeface="ＭＳ Ｐゴシック"/>
              </a:rPr>
              <a:t>Kommune</a:t>
            </a:r>
            <a:r>
              <a:rPr lang="en-GB" spc="-1" dirty="0">
                <a:ea typeface="ＭＳ Ｐゴシック"/>
              </a:rPr>
              <a:t>, </a:t>
            </a:r>
            <a:r>
              <a:rPr lang="en-GB" spc="-1" dirty="0" err="1">
                <a:ea typeface="ＭＳ Ｐゴシック"/>
              </a:rPr>
              <a:t>Biedrība</a:t>
            </a:r>
            <a:r>
              <a:rPr lang="en-GB" spc="-1" dirty="0">
                <a:ea typeface="ＭＳ Ｐゴシック"/>
              </a:rPr>
              <a:t> “</a:t>
            </a:r>
            <a:r>
              <a:rPr lang="en-GB" spc="-1" dirty="0" err="1">
                <a:ea typeface="ＭＳ Ｐゴシック"/>
              </a:rPr>
              <a:t>Baltijas</a:t>
            </a:r>
            <a:r>
              <a:rPr lang="en-GB" spc="-1" dirty="0">
                <a:ea typeface="ＭＳ Ｐゴシック"/>
              </a:rPr>
              <a:t> </a:t>
            </a:r>
            <a:r>
              <a:rPr lang="en-GB" spc="-1" dirty="0" err="1">
                <a:ea typeface="ＭＳ Ｐゴシック"/>
              </a:rPr>
              <a:t>krasti</a:t>
            </a:r>
            <a:r>
              <a:rPr lang="en-GB" spc="-1" dirty="0">
                <a:ea typeface="ＭＳ Ｐゴシック"/>
              </a:rPr>
              <a:t>”, </a:t>
            </a:r>
            <a:r>
              <a:rPr lang="en-GB" spc="-1" dirty="0" err="1">
                <a:ea typeface="ＭＳ Ｐゴシック"/>
              </a:rPr>
              <a:t>Luonnonvarakeskus</a:t>
            </a:r>
            <a:r>
              <a:rPr lang="en-GB" spc="-1" dirty="0">
                <a:ea typeface="ＭＳ Ｐゴシック"/>
              </a:rPr>
              <a:t> (LUKE), </a:t>
            </a:r>
            <a:r>
              <a:rPr lang="en-GB" spc="-1" dirty="0" err="1">
                <a:ea typeface="ＭＳ Ｐゴシック"/>
              </a:rPr>
              <a:t>Sabiedrība</a:t>
            </a:r>
            <a:r>
              <a:rPr lang="en-GB" spc="-1" dirty="0">
                <a:ea typeface="ＭＳ Ｐゴシック"/>
              </a:rPr>
              <a:t> </a:t>
            </a:r>
            <a:r>
              <a:rPr lang="en-GB" spc="-1" dirty="0" err="1">
                <a:ea typeface="ＭＳ Ｐゴシック"/>
              </a:rPr>
              <a:t>ar</a:t>
            </a:r>
            <a:r>
              <a:rPr lang="en-GB" spc="-1" dirty="0">
                <a:ea typeface="ＭＳ Ｐゴシック"/>
              </a:rPr>
              <a:t> </a:t>
            </a:r>
            <a:r>
              <a:rPr lang="en-GB" spc="-1" dirty="0" err="1">
                <a:ea typeface="ＭＳ Ｐゴシック"/>
              </a:rPr>
              <a:t>ierobežotu</a:t>
            </a:r>
            <a:r>
              <a:rPr lang="en-GB" spc="-1" dirty="0">
                <a:ea typeface="ＭＳ Ｐゴシック"/>
              </a:rPr>
              <a:t> </a:t>
            </a:r>
            <a:r>
              <a:rPr lang="en-GB" spc="-1" dirty="0" err="1">
                <a:ea typeface="ＭＳ Ｐゴシック"/>
              </a:rPr>
              <a:t>atbilstību</a:t>
            </a:r>
            <a:r>
              <a:rPr lang="en-GB" spc="-1" dirty="0">
                <a:ea typeface="ＭＳ Ｐゴシック"/>
              </a:rPr>
              <a:t> “</a:t>
            </a:r>
            <a:r>
              <a:rPr lang="en-GB" spc="-1" dirty="0" err="1">
                <a:ea typeface="ＭＳ Ｐゴシック"/>
              </a:rPr>
              <a:t>EthnoExpert</a:t>
            </a:r>
            <a:r>
              <a:rPr lang="en-GB" spc="-1" dirty="0">
                <a:ea typeface="ＭＳ Ｐゴシック"/>
              </a:rPr>
              <a:t>”, </a:t>
            </a:r>
            <a:r>
              <a:rPr lang="en-GB" spc="-1" dirty="0" err="1">
                <a:ea typeface="ＭＳ Ｐゴシック"/>
              </a:rPr>
              <a:t>Oulun</a:t>
            </a:r>
            <a:r>
              <a:rPr lang="en-GB" spc="-1" dirty="0">
                <a:ea typeface="ＭＳ Ｐゴシック"/>
              </a:rPr>
              <a:t> </a:t>
            </a:r>
            <a:r>
              <a:rPr lang="en-GB" spc="-1" dirty="0" err="1">
                <a:ea typeface="ＭＳ Ｐゴシック"/>
              </a:rPr>
              <a:t>Yliopisto</a:t>
            </a:r>
            <a:r>
              <a:rPr lang="en-GB" spc="-1" dirty="0">
                <a:ea typeface="ＭＳ Ｐゴシック"/>
              </a:rPr>
              <a:t> (UOULU)</a:t>
            </a:r>
            <a:r>
              <a:rPr lang="en-GB" b="1" spc="-1" dirty="0">
                <a:ea typeface="ＭＳ Ｐゴシック"/>
              </a:rPr>
              <a:t> </a:t>
            </a:r>
            <a:endParaRPr lang="lv-LV" b="1" spc="-1" dirty="0">
              <a:ea typeface="ＭＳ Ｐゴシック"/>
            </a:endParaRPr>
          </a:p>
        </p:txBody>
      </p:sp>
      <p:pic>
        <p:nvPicPr>
          <p:cNvPr id="11" name="Picture 19" descr="page1image11544320">
            <a:extLst>
              <a:ext uri="{FF2B5EF4-FFF2-40B4-BE49-F238E27FC236}">
                <a16:creationId xmlns:a16="http://schemas.microsoft.com/office/drawing/2014/main" xmlns="" id="{E3124146-C54A-34A9-9B7C-F7F60B8DD3FF}"/>
              </a:ext>
            </a:extLst>
          </p:cNvPr>
          <p:cNvPicPr/>
          <p:nvPr/>
        </p:nvPicPr>
        <p:blipFill>
          <a:blip r:embed="rId2" cstate="email"/>
          <a:stretch/>
        </p:blipFill>
        <p:spPr>
          <a:xfrm>
            <a:off x="7045443" y="1620507"/>
            <a:ext cx="2445795" cy="1474673"/>
          </a:xfrm>
          <a:prstGeom prst="rect">
            <a:avLst/>
          </a:prstGeom>
          <a:ln w="0">
            <a:noFill/>
          </a:ln>
        </p:spPr>
      </p:pic>
      <p:pic>
        <p:nvPicPr>
          <p:cNvPr id="12" name="Picture 4">
            <a:extLst>
              <a:ext uri="{FF2B5EF4-FFF2-40B4-BE49-F238E27FC236}">
                <a16:creationId xmlns:a16="http://schemas.microsoft.com/office/drawing/2014/main" xmlns="" id="{173CBDFC-019C-67DA-7DBB-28510AC64747}"/>
              </a:ext>
            </a:extLst>
          </p:cNvPr>
          <p:cNvPicPr/>
          <p:nvPr/>
        </p:nvPicPr>
        <p:blipFill>
          <a:blip r:embed="rId3" cstate="email"/>
          <a:srcRect/>
          <a:stretch/>
        </p:blipFill>
        <p:spPr>
          <a:xfrm>
            <a:off x="9676660" y="1739846"/>
            <a:ext cx="1586026" cy="1474673"/>
          </a:xfrm>
          <a:prstGeom prst="rect">
            <a:avLst/>
          </a:prstGeom>
          <a:ln w="0">
            <a:noFill/>
          </a:ln>
        </p:spPr>
      </p:pic>
      <p:pic>
        <p:nvPicPr>
          <p:cNvPr id="14" name="Content Placeholder 8">
            <a:extLst>
              <a:ext uri="{FF2B5EF4-FFF2-40B4-BE49-F238E27FC236}">
                <a16:creationId xmlns:a16="http://schemas.microsoft.com/office/drawing/2014/main" xmlns="" id="{EC38D50C-BC4F-5C53-50FB-1A55976477A1}"/>
              </a:ext>
            </a:extLst>
          </p:cNvPr>
          <p:cNvPicPr/>
          <p:nvPr/>
        </p:nvPicPr>
        <p:blipFill>
          <a:blip r:embed="rId4" cstate="email"/>
          <a:stretch/>
        </p:blipFill>
        <p:spPr>
          <a:xfrm>
            <a:off x="7045443" y="3429001"/>
            <a:ext cx="2097470" cy="1550458"/>
          </a:xfrm>
          <a:prstGeom prst="rect">
            <a:avLst/>
          </a:prstGeom>
          <a:ln w="0">
            <a:noFill/>
          </a:ln>
        </p:spPr>
      </p:pic>
      <p:pic>
        <p:nvPicPr>
          <p:cNvPr id="17" name="Picture 2" descr="Environment - LIFE : Toolkit : Communication tools ...">
            <a:extLst>
              <a:ext uri="{FF2B5EF4-FFF2-40B4-BE49-F238E27FC236}">
                <a16:creationId xmlns:a16="http://schemas.microsoft.com/office/drawing/2014/main" xmlns="" id="{BF35F85E-138B-BF39-2E2A-B611183A1037}"/>
              </a:ext>
            </a:extLst>
          </p:cNvPr>
          <p:cNvPicPr/>
          <p:nvPr/>
        </p:nvPicPr>
        <p:blipFill>
          <a:blip r:embed="rId5" cstate="email"/>
          <a:stretch/>
        </p:blipFill>
        <p:spPr>
          <a:xfrm>
            <a:off x="481718" y="371473"/>
            <a:ext cx="799693" cy="621008"/>
          </a:xfrm>
          <a:prstGeom prst="rect">
            <a:avLst/>
          </a:prstGeom>
          <a:ln w="0">
            <a:noFill/>
          </a:ln>
        </p:spPr>
      </p:pic>
      <p:pic>
        <p:nvPicPr>
          <p:cNvPr id="18" name="Picture 8" descr="University of Latvia">
            <a:extLst>
              <a:ext uri="{FF2B5EF4-FFF2-40B4-BE49-F238E27FC236}">
                <a16:creationId xmlns:a16="http://schemas.microsoft.com/office/drawing/2014/main" xmlns="" id="{875EF38A-8C9E-C4E4-84D2-0BD80A0A1BA1}"/>
              </a:ext>
            </a:extLst>
          </p:cNvPr>
          <p:cNvPicPr/>
          <p:nvPr/>
        </p:nvPicPr>
        <p:blipFill>
          <a:blip r:embed="rId6" cstate="email"/>
          <a:stretch/>
        </p:blipFill>
        <p:spPr>
          <a:xfrm>
            <a:off x="1417193" y="291157"/>
            <a:ext cx="1199883" cy="701324"/>
          </a:xfrm>
          <a:prstGeom prst="rect">
            <a:avLst/>
          </a:prstGeom>
          <a:ln w="0">
            <a:noFill/>
          </a:ln>
        </p:spPr>
      </p:pic>
      <p:pic>
        <p:nvPicPr>
          <p:cNvPr id="19" name="Picture 4">
            <a:extLst>
              <a:ext uri="{FF2B5EF4-FFF2-40B4-BE49-F238E27FC236}">
                <a16:creationId xmlns:a16="http://schemas.microsoft.com/office/drawing/2014/main" xmlns="" id="{C0940234-9F42-604E-3495-825191F72C92}"/>
              </a:ext>
            </a:extLst>
          </p:cNvPr>
          <p:cNvPicPr/>
          <p:nvPr/>
        </p:nvPicPr>
        <p:blipFill>
          <a:blip r:embed="rId7" cstate="email"/>
          <a:stretch/>
        </p:blipFill>
        <p:spPr>
          <a:xfrm>
            <a:off x="345935" y="992481"/>
            <a:ext cx="2025733" cy="1043836"/>
          </a:xfrm>
          <a:prstGeom prst="rect">
            <a:avLst/>
          </a:prstGeom>
          <a:ln w="0">
            <a:noFill/>
          </a:ln>
        </p:spPr>
      </p:pic>
      <p:sp>
        <p:nvSpPr>
          <p:cNvPr id="20" name="AutoShape 69">
            <a:extLst>
              <a:ext uri="{FF2B5EF4-FFF2-40B4-BE49-F238E27FC236}">
                <a16:creationId xmlns:a16="http://schemas.microsoft.com/office/drawing/2014/main" xmlns="" id="{35A555A1-46DA-74E0-4027-E27531FA3E0B}"/>
              </a:ext>
            </a:extLst>
          </p:cNvPr>
          <p:cNvSpPr/>
          <p:nvPr/>
        </p:nvSpPr>
        <p:spPr>
          <a:xfrm>
            <a:off x="7887814" y="2036317"/>
            <a:ext cx="223529" cy="180055"/>
          </a:xfrm>
          <a:prstGeom prst="star5">
            <a:avLst>
              <a:gd name="adj" fmla="val 19098"/>
              <a:gd name="hf" fmla="val 105146"/>
              <a:gd name="vf" fmla="val 110557"/>
            </a:avLst>
          </a:prstGeom>
          <a:solidFill>
            <a:srgbClr val="FF3300"/>
          </a:solidFill>
          <a:ln w="9525">
            <a:solidFill>
              <a:srgbClr val="000000"/>
            </a:solidFill>
            <a:miter/>
          </a:ln>
        </p:spPr>
        <p:style>
          <a:lnRef idx="0">
            <a:scrgbClr r="0" g="0" b="0"/>
          </a:lnRef>
          <a:fillRef idx="0">
            <a:scrgbClr r="0" g="0" b="0"/>
          </a:fillRef>
          <a:effectRef idx="0">
            <a:scrgbClr r="0" g="0" b="0"/>
          </a:effectRef>
          <a:fontRef idx="minor"/>
        </p:style>
        <p:txBody>
          <a:bodyPr/>
          <a:lstStyle/>
          <a:p>
            <a:endParaRPr lang="x-none" dirty="0"/>
          </a:p>
        </p:txBody>
      </p:sp>
      <p:sp>
        <p:nvSpPr>
          <p:cNvPr id="22" name="AutoShape 69">
            <a:extLst>
              <a:ext uri="{FF2B5EF4-FFF2-40B4-BE49-F238E27FC236}">
                <a16:creationId xmlns:a16="http://schemas.microsoft.com/office/drawing/2014/main" xmlns="" id="{B370641E-689E-8DF5-86B3-A4274D59EB3F}"/>
              </a:ext>
            </a:extLst>
          </p:cNvPr>
          <p:cNvSpPr/>
          <p:nvPr/>
        </p:nvSpPr>
        <p:spPr>
          <a:xfrm>
            <a:off x="9401448" y="2143419"/>
            <a:ext cx="179580" cy="165987"/>
          </a:xfrm>
          <a:prstGeom prst="star5">
            <a:avLst>
              <a:gd name="adj" fmla="val 19098"/>
              <a:gd name="hf" fmla="val 105146"/>
              <a:gd name="vf" fmla="val 110557"/>
            </a:avLst>
          </a:prstGeom>
          <a:solidFill>
            <a:srgbClr val="FF3300"/>
          </a:solidFill>
          <a:ln w="9525">
            <a:solidFill>
              <a:srgbClr val="000000"/>
            </a:solidFill>
            <a:miter/>
          </a:ln>
        </p:spPr>
        <p:style>
          <a:lnRef idx="0">
            <a:scrgbClr r="0" g="0" b="0"/>
          </a:lnRef>
          <a:fillRef idx="0">
            <a:scrgbClr r="0" g="0" b="0"/>
          </a:fillRef>
          <a:effectRef idx="0">
            <a:scrgbClr r="0" g="0" b="0"/>
          </a:effectRef>
          <a:fontRef idx="minor"/>
        </p:style>
      </p:sp>
      <p:pic>
        <p:nvPicPr>
          <p:cNvPr id="23" name="Attēls 6">
            <a:extLst>
              <a:ext uri="{FF2B5EF4-FFF2-40B4-BE49-F238E27FC236}">
                <a16:creationId xmlns:a16="http://schemas.microsoft.com/office/drawing/2014/main" xmlns="" id="{1609AD4C-2247-98E4-6E61-EFE3A3F65452}"/>
              </a:ext>
            </a:extLst>
          </p:cNvPr>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9142913" y="3421837"/>
            <a:ext cx="2172080" cy="1567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87194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3"/>
          <p:cNvSpPr/>
          <p:nvPr/>
        </p:nvSpPr>
        <p:spPr>
          <a:xfrm>
            <a:off x="2976600" y="6135840"/>
            <a:ext cx="183960" cy="456840"/>
          </a:xfrm>
          <a:prstGeom prst="rect">
            <a:avLst/>
          </a:prstGeom>
          <a:noFill/>
          <a:ln w="0">
            <a:noFill/>
          </a:ln>
        </p:spPr>
        <p:style>
          <a:lnRef idx="0">
            <a:scrgbClr r="0" g="0" b="0"/>
          </a:lnRef>
          <a:fillRef idx="0">
            <a:scrgbClr r="0" g="0" b="0"/>
          </a:fillRef>
          <a:effectRef idx="0">
            <a:scrgbClr r="0" g="0" b="0"/>
          </a:effectRef>
          <a:fontRef idx="minor"/>
        </p:style>
      </p:sp>
      <p:sp>
        <p:nvSpPr>
          <p:cNvPr id="122" name="Rectangle 54"/>
          <p:cNvSpPr/>
          <p:nvPr/>
        </p:nvSpPr>
        <p:spPr>
          <a:xfrm>
            <a:off x="9939360" y="1617840"/>
            <a:ext cx="183960" cy="456840"/>
          </a:xfrm>
          <a:prstGeom prst="rect">
            <a:avLst/>
          </a:prstGeom>
          <a:noFill/>
          <a:ln w="0">
            <a:noFill/>
          </a:ln>
        </p:spPr>
        <p:style>
          <a:lnRef idx="0">
            <a:scrgbClr r="0" g="0" b="0"/>
          </a:lnRef>
          <a:fillRef idx="0">
            <a:scrgbClr r="0" g="0" b="0"/>
          </a:fillRef>
          <a:effectRef idx="0">
            <a:scrgbClr r="0" g="0" b="0"/>
          </a:effectRef>
          <a:fontRef idx="minor"/>
        </p:style>
      </p:sp>
      <p:sp>
        <p:nvSpPr>
          <p:cNvPr id="124" name="Rectangle 14"/>
          <p:cNvSpPr/>
          <p:nvPr/>
        </p:nvSpPr>
        <p:spPr>
          <a:xfrm>
            <a:off x="620110" y="265321"/>
            <a:ext cx="10752083" cy="687735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3200" spc="-1" dirty="0">
                <a:solidFill>
                  <a:srgbClr val="336699"/>
                </a:solidFill>
                <a:ea typeface="ＭＳ Ｐゴシック"/>
              </a:rPr>
              <a:t>    </a:t>
            </a:r>
            <a:r>
              <a:rPr lang="en-GB" sz="3200" spc="-1" dirty="0">
                <a:ea typeface="ＭＳ Ｐゴシック"/>
              </a:rPr>
              <a:t>Project’s highlights</a:t>
            </a:r>
          </a:p>
          <a:p>
            <a:pPr>
              <a:lnSpc>
                <a:spcPct val="100000"/>
              </a:lnSpc>
            </a:pPr>
            <a:endParaRPr lang="en-GB" sz="3200" spc="-1" dirty="0">
              <a:ea typeface="ＭＳ Ｐゴシック"/>
            </a:endParaRPr>
          </a:p>
          <a:p>
            <a:pPr>
              <a:lnSpc>
                <a:spcPct val="100000"/>
              </a:lnSpc>
            </a:pPr>
            <a:endParaRPr lang="lv-LV" sz="3200" spc="-1" dirty="0"/>
          </a:p>
          <a:p>
            <a:pPr>
              <a:lnSpc>
                <a:spcPct val="100000"/>
              </a:lnSpc>
            </a:pPr>
            <a:endParaRPr lang="lv-LV" sz="1000" spc="-1" dirty="0">
              <a:latin typeface="Arial"/>
            </a:endParaRPr>
          </a:p>
          <a:p>
            <a:pPr>
              <a:lnSpc>
                <a:spcPct val="100000"/>
              </a:lnSpc>
            </a:pPr>
            <a:endParaRPr lang="en-GB" sz="2400" b="1" i="1" spc="-1" dirty="0">
              <a:solidFill>
                <a:srgbClr val="336699"/>
              </a:solidFill>
              <a:latin typeface="Tahoma"/>
              <a:ea typeface="ＭＳ Ｐゴシック"/>
            </a:endParaRPr>
          </a:p>
          <a:p>
            <a:pPr>
              <a:lnSpc>
                <a:spcPct val="100000"/>
              </a:lnSpc>
            </a:pPr>
            <a:r>
              <a:rPr lang="en-GB" sz="2400" b="1" i="1" spc="-1" dirty="0">
                <a:solidFill>
                  <a:srgbClr val="336699"/>
                </a:solidFill>
                <a:latin typeface="Tahoma"/>
                <a:ea typeface="ＭＳ Ｐゴシック"/>
              </a:rPr>
              <a:t>	</a:t>
            </a:r>
            <a:endParaRPr lang="lv-LV" spc="-1" dirty="0">
              <a:latin typeface="Arial"/>
            </a:endParaRPr>
          </a:p>
          <a:p>
            <a:pPr marL="342900" indent="-342900" algn="just">
              <a:spcBef>
                <a:spcPts val="601"/>
              </a:spcBef>
              <a:spcAft>
                <a:spcPts val="601"/>
              </a:spcAft>
              <a:buFont typeface="+mj-lt"/>
              <a:buAutoNum type="arabicPeriod"/>
            </a:pPr>
            <a:r>
              <a:rPr lang="en-GB" sz="1600" spc="-1" dirty="0">
                <a:ea typeface="ＭＳ Ｐゴシック"/>
              </a:rPr>
              <a:t>Internationally applicable </a:t>
            </a:r>
            <a:r>
              <a:rPr lang="en-GB" sz="1600" b="1" spc="-1" dirty="0">
                <a:ea typeface="ＭＳ Ｐゴシック"/>
              </a:rPr>
              <a:t>Best Practice Book </a:t>
            </a:r>
            <a:r>
              <a:rPr lang="en-GB" sz="1600" spc="-1" dirty="0">
                <a:ea typeface="ＭＳ Ｐゴシック"/>
              </a:rPr>
              <a:t>on peatland restoration experience for GHG emission reduction will summarise the project results.</a:t>
            </a:r>
          </a:p>
          <a:p>
            <a:pPr marL="342900" indent="-342900" algn="just">
              <a:spcAft>
                <a:spcPts val="601"/>
              </a:spcAft>
              <a:buClr>
                <a:srgbClr val="0070C0"/>
              </a:buClr>
              <a:buFont typeface="+mj-lt"/>
              <a:buAutoNum type="arabicPeriod"/>
            </a:pPr>
            <a:r>
              <a:rPr lang="en-GB" sz="1600" spc="-1" dirty="0">
                <a:ea typeface="ＭＳ Ｐゴシック"/>
              </a:rPr>
              <a:t>The project follows the success of peatland restoration by </a:t>
            </a:r>
            <a:r>
              <a:rPr lang="en-GB" sz="1600" b="1" spc="-1" dirty="0">
                <a:ea typeface="ＭＳ Ｐゴシック"/>
              </a:rPr>
              <a:t>monitoring GHG emissions</a:t>
            </a:r>
            <a:r>
              <a:rPr lang="en-GB" sz="1600" spc="-1" dirty="0">
                <a:ea typeface="ＭＳ Ｐゴシック"/>
              </a:rPr>
              <a:t>, hydrology and vegetation not only in the newly restored project sites but also those </a:t>
            </a:r>
            <a:r>
              <a:rPr lang="en-GB" sz="1600" b="1" spc="-1" dirty="0">
                <a:ea typeface="ＭＳ Ｐゴシック"/>
              </a:rPr>
              <a:t>from earlier LIFE projects in Latvia</a:t>
            </a:r>
            <a:r>
              <a:rPr lang="en-GB" sz="1600" spc="-1" dirty="0">
                <a:ea typeface="ＭＳ Ｐゴシック"/>
              </a:rPr>
              <a:t>, including the application of remote sensing methods. </a:t>
            </a:r>
          </a:p>
          <a:p>
            <a:pPr marL="342900" indent="-342900" algn="just">
              <a:spcAft>
                <a:spcPts val="1000"/>
              </a:spcAft>
              <a:buFont typeface="+mj-lt"/>
              <a:buAutoNum type="arabicPeriod"/>
            </a:pPr>
            <a:r>
              <a:rPr lang="en-GB" sz="1400" spc="-1" dirty="0">
                <a:latin typeface="Tahoma"/>
                <a:ea typeface="ＭＳ Ｐゴシック"/>
              </a:rPr>
              <a:t>The Project will generate new knowledge on peatland restoration for CCM, including certain rewetting methods and techniques tested at the Project pilot sites in Latvia and Finland. These innovations will be </a:t>
            </a:r>
            <a:r>
              <a:rPr lang="en-GB" sz="1400" b="1" spc="-1" dirty="0">
                <a:latin typeface="Tahoma"/>
                <a:ea typeface="ＭＳ Ｐゴシック"/>
              </a:rPr>
              <a:t>transferred to practitioners </a:t>
            </a:r>
            <a:r>
              <a:rPr lang="en-GB" sz="1400" spc="-1" dirty="0">
                <a:latin typeface="Tahoma"/>
                <a:ea typeface="ＭＳ Ｐゴシック"/>
              </a:rPr>
              <a:t>from Baltic Sea region countries during </a:t>
            </a:r>
            <a:r>
              <a:rPr lang="en-GB" sz="1400" b="1" spc="-1" dirty="0">
                <a:latin typeface="Tahoma"/>
                <a:ea typeface="ＭＳ Ｐゴシック"/>
              </a:rPr>
              <a:t>demonstration workshops</a:t>
            </a:r>
            <a:r>
              <a:rPr lang="en-GB" sz="1400" spc="-1" dirty="0">
                <a:latin typeface="Tahoma"/>
                <a:ea typeface="ＭＳ Ｐゴシック"/>
              </a:rPr>
              <a:t>. </a:t>
            </a:r>
          </a:p>
          <a:p>
            <a:pPr marL="342900" indent="-342900" algn="just">
              <a:spcAft>
                <a:spcPts val="1000"/>
              </a:spcAft>
              <a:buFont typeface="+mj-lt"/>
              <a:buAutoNum type="arabicPeriod"/>
            </a:pPr>
            <a:r>
              <a:rPr lang="en-GB" sz="1400" spc="-1" dirty="0">
                <a:latin typeface="Tahoma"/>
                <a:ea typeface="ＭＳ Ｐゴシック"/>
              </a:rPr>
              <a:t>The Project will also develop </a:t>
            </a:r>
            <a:r>
              <a:rPr lang="en-GB" sz="1400" b="1" spc="-1" dirty="0">
                <a:latin typeface="Tahoma"/>
                <a:ea typeface="ＭＳ Ｐゴシック"/>
              </a:rPr>
              <a:t>innovative restoration </a:t>
            </a:r>
            <a:r>
              <a:rPr lang="en-GB" sz="1400" spc="-1" dirty="0">
                <a:latin typeface="Tahoma"/>
                <a:ea typeface="ＭＳ Ｐゴシック"/>
              </a:rPr>
              <a:t>success </a:t>
            </a:r>
            <a:r>
              <a:rPr lang="en-GB" sz="1400" b="1" spc="-1" dirty="0">
                <a:latin typeface="Tahoma"/>
                <a:ea typeface="ＭＳ Ｐゴシック"/>
              </a:rPr>
              <a:t>monitoring methods</a:t>
            </a:r>
            <a:r>
              <a:rPr lang="en-GB" sz="1400" spc="-1" dirty="0">
                <a:latin typeface="Tahoma"/>
                <a:ea typeface="ＭＳ Ｐゴシック"/>
              </a:rPr>
              <a:t>. </a:t>
            </a:r>
            <a:r>
              <a:rPr lang="en-GB" sz="1400" b="1" spc="-1" dirty="0">
                <a:latin typeface="Tahoma"/>
                <a:ea typeface="ＭＳ Ｐゴシック"/>
              </a:rPr>
              <a:t>Joint workshop of remote sensing </a:t>
            </a:r>
            <a:r>
              <a:rPr lang="en-GB" sz="1400" spc="-1" dirty="0">
                <a:latin typeface="Tahoma"/>
                <a:ea typeface="ＭＳ Ｐゴシック"/>
              </a:rPr>
              <a:t>and </a:t>
            </a:r>
            <a:r>
              <a:rPr lang="en-GB" sz="1400" b="1" spc="-1" dirty="0">
                <a:latin typeface="Tahoma"/>
                <a:ea typeface="ＭＳ Ｐゴシック"/>
              </a:rPr>
              <a:t>ecosystem </a:t>
            </a:r>
            <a:r>
              <a:rPr lang="en-GB" sz="1400" b="1" spc="-1" dirty="0" err="1">
                <a:latin typeface="Tahoma"/>
                <a:ea typeface="ＭＳ Ｐゴシック"/>
              </a:rPr>
              <a:t>modeling</a:t>
            </a:r>
            <a:r>
              <a:rPr lang="en-GB" sz="1400" b="1" spc="-1" dirty="0">
                <a:latin typeface="Tahoma"/>
                <a:ea typeface="ＭＳ Ｐゴシック"/>
              </a:rPr>
              <a:t> </a:t>
            </a:r>
            <a:r>
              <a:rPr lang="en-GB" sz="1400" spc="-1" dirty="0">
                <a:latin typeface="Tahoma"/>
                <a:ea typeface="ＭＳ Ｐゴシック"/>
              </a:rPr>
              <a:t>approach for GHG emission evaluation on peatlands will be specially organised to </a:t>
            </a:r>
            <a:r>
              <a:rPr lang="en-GB" sz="1400" b="1" spc="-1" dirty="0">
                <a:latin typeface="Tahoma"/>
                <a:ea typeface="ＭＳ Ｐゴシック"/>
              </a:rPr>
              <a:t>transfer and spread knowledge and tools developed.</a:t>
            </a:r>
          </a:p>
          <a:p>
            <a:pPr marL="342900" indent="-342900" algn="just">
              <a:spcAft>
                <a:spcPts val="1000"/>
              </a:spcAft>
              <a:buFont typeface="+mj-lt"/>
              <a:buAutoNum type="arabicPeriod"/>
            </a:pPr>
            <a:r>
              <a:rPr lang="en-GB" sz="1400" spc="-1" dirty="0">
                <a:latin typeface="Tahoma"/>
                <a:ea typeface="ＭＳ Ｐゴシック"/>
              </a:rPr>
              <a:t>The </a:t>
            </a:r>
            <a:r>
              <a:rPr lang="en-GB" sz="1400" b="1" spc="-1" dirty="0">
                <a:latin typeface="Tahoma"/>
                <a:ea typeface="ＭＳ Ｐゴシック"/>
              </a:rPr>
              <a:t>Ecosystem model</a:t>
            </a:r>
            <a:r>
              <a:rPr lang="en-GB" sz="1400" spc="-1" dirty="0">
                <a:latin typeface="Tahoma"/>
                <a:ea typeface="ＭＳ Ｐゴシック"/>
              </a:rPr>
              <a:t> of the project sites will be used for </a:t>
            </a:r>
            <a:r>
              <a:rPr lang="en-GB" sz="1400" b="1" spc="-1" dirty="0">
                <a:latin typeface="Tahoma"/>
                <a:ea typeface="ＭＳ Ｐゴシック"/>
              </a:rPr>
              <a:t>upscaling to country </a:t>
            </a:r>
            <a:r>
              <a:rPr lang="en-GB" sz="1400" spc="-1" dirty="0">
                <a:latin typeface="Tahoma"/>
                <a:ea typeface="ＭＳ Ｐゴシック"/>
              </a:rPr>
              <a:t>level (LV, FI). Regional (Baltic Sea region) simulations will also be performed with the calibrated ecosystem model. Seminars and training events for professionals will be organised.</a:t>
            </a:r>
          </a:p>
          <a:p>
            <a:pPr algn="just">
              <a:spcAft>
                <a:spcPts val="601"/>
              </a:spcAft>
              <a:buClr>
                <a:srgbClr val="0070C0"/>
              </a:buClr>
            </a:pPr>
            <a:endParaRPr lang="en-GB" spc="-1" dirty="0">
              <a:solidFill>
                <a:srgbClr val="336699"/>
              </a:solidFill>
              <a:ea typeface="ＭＳ Ｐゴシック"/>
            </a:endParaRPr>
          </a:p>
          <a:p>
            <a:pPr algn="just">
              <a:spcAft>
                <a:spcPts val="601"/>
              </a:spcAft>
              <a:buClr>
                <a:srgbClr val="0070C0"/>
              </a:buClr>
            </a:pPr>
            <a:endParaRPr lang="lv-LV" spc="-1" dirty="0"/>
          </a:p>
        </p:txBody>
      </p:sp>
      <p:sp>
        <p:nvSpPr>
          <p:cNvPr id="125" name="PlaceHolder 1"/>
          <p:cNvSpPr>
            <a:spLocks noGrp="1"/>
          </p:cNvSpPr>
          <p:nvPr>
            <p:ph type="dt" idx="7"/>
          </p:nvPr>
        </p:nvSpPr>
        <p:spPr>
          <a:xfrm>
            <a:off x="2003082" y="6305005"/>
            <a:ext cx="3754080" cy="493200"/>
          </a:xfrm>
          <a:prstGeom prst="rect">
            <a:avLst/>
          </a:prstGeom>
          <a:noFill/>
          <a:ln w="9360">
            <a:noFill/>
          </a:ln>
        </p:spPr>
        <p:txBody>
          <a:bodyPr numCol="1" spcCol="0" anchor="t">
            <a:noAutofit/>
          </a:bodyPr>
          <a:lstStyle>
            <a:lvl1pPr indent="0">
              <a:lnSpc>
                <a:spcPct val="100000"/>
              </a:lnSpc>
              <a:buNone/>
              <a:defRPr lang="en-GB" sz="1200" b="0" i="1" strike="noStrike" spc="-1">
                <a:solidFill>
                  <a:srgbClr val="336699"/>
                </a:solidFill>
                <a:latin typeface="Trebuchet MS"/>
                <a:ea typeface="ＭＳ Ｐゴシック"/>
              </a:defRPr>
            </a:lvl1pPr>
          </a:lstStyle>
          <a:p>
            <a:endParaRPr lang="lv-LV" dirty="0">
              <a:latin typeface="Times New Roman"/>
            </a:endParaRPr>
          </a:p>
          <a:p>
            <a:endParaRPr lang="lv-LV" dirty="0">
              <a:latin typeface="Times New Roman"/>
            </a:endParaRPr>
          </a:p>
        </p:txBody>
      </p:sp>
      <p:pic>
        <p:nvPicPr>
          <p:cNvPr id="7" name="Picture 6" descr="A person working in a field&#10;&#10;Description automatically generated with medium confidence">
            <a:extLst>
              <a:ext uri="{FF2B5EF4-FFF2-40B4-BE49-F238E27FC236}">
                <a16:creationId xmlns:a16="http://schemas.microsoft.com/office/drawing/2014/main" xmlns="" id="{E3B15065-FA70-DB64-5896-B3076CE9ED2E}"/>
              </a:ext>
            </a:extLst>
          </p:cNvPr>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3548904" y="965845"/>
            <a:ext cx="1407134" cy="1493673"/>
          </a:xfrm>
          <a:prstGeom prst="rect">
            <a:avLst/>
          </a:prstGeom>
        </p:spPr>
      </p:pic>
      <p:pic>
        <p:nvPicPr>
          <p:cNvPr id="8" name="Picture 12">
            <a:extLst>
              <a:ext uri="{FF2B5EF4-FFF2-40B4-BE49-F238E27FC236}">
                <a16:creationId xmlns:a16="http://schemas.microsoft.com/office/drawing/2014/main" xmlns="" id="{6628B7D7-6287-A739-D002-C3B7AA49D4EE}"/>
              </a:ext>
            </a:extLst>
          </p:cNvPr>
          <p:cNvPicPr/>
          <p:nvPr/>
        </p:nvPicPr>
        <p:blipFill>
          <a:blip r:embed="rId4" cstate="email"/>
          <a:stretch/>
        </p:blipFill>
        <p:spPr>
          <a:xfrm>
            <a:off x="1036853" y="965845"/>
            <a:ext cx="2460949" cy="1498019"/>
          </a:xfrm>
          <a:prstGeom prst="rect">
            <a:avLst/>
          </a:prstGeom>
          <a:ln w="0">
            <a:noFill/>
          </a:ln>
        </p:spPr>
      </p:pic>
      <p:pic>
        <p:nvPicPr>
          <p:cNvPr id="10" name="Picture 9" descr="A picture containing text, tree, outdoor, dirty&#10;&#10;Description automatically generated">
            <a:extLst>
              <a:ext uri="{FF2B5EF4-FFF2-40B4-BE49-F238E27FC236}">
                <a16:creationId xmlns:a16="http://schemas.microsoft.com/office/drawing/2014/main" xmlns="" id="{C101B356-115E-1A8F-A006-1B6CC201D733}"/>
              </a:ext>
            </a:extLst>
          </p:cNvPr>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007140" y="951366"/>
            <a:ext cx="1397021" cy="1555865"/>
          </a:xfrm>
          <a:prstGeom prst="rect">
            <a:avLst/>
          </a:prstGeom>
        </p:spPr>
      </p:pic>
      <p:sp>
        <p:nvSpPr>
          <p:cNvPr id="2" name="TextBox 1">
            <a:extLst>
              <a:ext uri="{FF2B5EF4-FFF2-40B4-BE49-F238E27FC236}">
                <a16:creationId xmlns:a16="http://schemas.microsoft.com/office/drawing/2014/main" xmlns="" id="{03942AC2-BACA-DAA9-30AC-570ECFF72072}"/>
              </a:ext>
            </a:extLst>
          </p:cNvPr>
          <p:cNvSpPr txBox="1"/>
          <p:nvPr/>
        </p:nvSpPr>
        <p:spPr>
          <a:xfrm>
            <a:off x="1130387" y="2100615"/>
            <a:ext cx="2511972" cy="307777"/>
          </a:xfrm>
          <a:prstGeom prst="rect">
            <a:avLst/>
          </a:prstGeom>
          <a:noFill/>
        </p:spPr>
        <p:txBody>
          <a:bodyPr wrap="square" rtlCol="0">
            <a:spAutoFit/>
          </a:bodyPr>
          <a:lstStyle/>
          <a:p>
            <a:r>
              <a:rPr lang="x-none" sz="1400" dirty="0">
                <a:solidFill>
                  <a:schemeClr val="bg1"/>
                </a:solidFill>
              </a:rPr>
              <a:t>Pallas Mire, Finland</a:t>
            </a:r>
          </a:p>
        </p:txBody>
      </p:sp>
      <p:sp>
        <p:nvSpPr>
          <p:cNvPr id="5" name="TextBox 4">
            <a:extLst>
              <a:ext uri="{FF2B5EF4-FFF2-40B4-BE49-F238E27FC236}">
                <a16:creationId xmlns:a16="http://schemas.microsoft.com/office/drawing/2014/main" xmlns="" id="{E615A756-8E01-7A9A-4646-B8DB21AB16B0}"/>
              </a:ext>
            </a:extLst>
          </p:cNvPr>
          <p:cNvSpPr txBox="1"/>
          <p:nvPr/>
        </p:nvSpPr>
        <p:spPr>
          <a:xfrm>
            <a:off x="8791266" y="2122579"/>
            <a:ext cx="2240586" cy="307777"/>
          </a:xfrm>
          <a:prstGeom prst="rect">
            <a:avLst/>
          </a:prstGeom>
          <a:noFill/>
        </p:spPr>
        <p:txBody>
          <a:bodyPr wrap="square">
            <a:spAutoFit/>
          </a:bodyPr>
          <a:lstStyle/>
          <a:p>
            <a:r>
              <a:rPr lang="x-none" sz="1400" dirty="0">
                <a:solidFill>
                  <a:schemeClr val="bg1"/>
                </a:solidFill>
              </a:rPr>
              <a:t>Melnais Lake Mire, Latvia</a:t>
            </a:r>
          </a:p>
        </p:txBody>
      </p:sp>
      <p:pic>
        <p:nvPicPr>
          <p:cNvPr id="11" name="Content Placeholder 4" descr="A picture containing outdoor, grass, mountain, nature&#10;&#10;Description automatically generated">
            <a:extLst>
              <a:ext uri="{FF2B5EF4-FFF2-40B4-BE49-F238E27FC236}">
                <a16:creationId xmlns:a16="http://schemas.microsoft.com/office/drawing/2014/main" xmlns="" id="{A8788BBF-D173-C19E-46B9-C50CFD45FF05}"/>
              </a:ext>
            </a:extLst>
          </p:cNvPr>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6426596" y="955399"/>
            <a:ext cx="2280193" cy="1555865"/>
          </a:xfrm>
          <a:prstGeom prst="rect">
            <a:avLst/>
          </a:prstGeom>
        </p:spPr>
      </p:pic>
      <p:pic>
        <p:nvPicPr>
          <p:cNvPr id="13" name="Attēls 18">
            <a:extLst>
              <a:ext uri="{FF2B5EF4-FFF2-40B4-BE49-F238E27FC236}">
                <a16:creationId xmlns:a16="http://schemas.microsoft.com/office/drawing/2014/main" xmlns="" id="{8B540CFE-5F75-5CEB-1B22-D782DF265418}"/>
              </a:ext>
            </a:extLst>
          </p:cNvPr>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8721259" y="965845"/>
            <a:ext cx="2308603" cy="1555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E324BE45-B115-A2AD-DF9B-FA39DCB875EA}"/>
              </a:ext>
            </a:extLst>
          </p:cNvPr>
          <p:cNvSpPr txBox="1"/>
          <p:nvPr/>
        </p:nvSpPr>
        <p:spPr>
          <a:xfrm>
            <a:off x="6490331" y="2139059"/>
            <a:ext cx="3765703" cy="307777"/>
          </a:xfrm>
          <a:prstGeom prst="rect">
            <a:avLst/>
          </a:prstGeom>
          <a:noFill/>
        </p:spPr>
        <p:txBody>
          <a:bodyPr wrap="square" rtlCol="0">
            <a:spAutoFit/>
          </a:bodyPr>
          <a:lstStyle/>
          <a:p>
            <a:r>
              <a:rPr lang="x-none" sz="1400" dirty="0">
                <a:solidFill>
                  <a:schemeClr val="bg1"/>
                </a:solidFill>
              </a:rPr>
              <a:t>Cena and Melnais Lake Mire, Latvia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4"/>
          <p:cNvSpPr/>
          <p:nvPr/>
        </p:nvSpPr>
        <p:spPr>
          <a:xfrm>
            <a:off x="560769" y="623125"/>
            <a:ext cx="7189437" cy="526152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3200" spc="-1" dirty="0">
                <a:ea typeface="ＭＳ Ｐゴシック"/>
              </a:rPr>
              <a:t>Objectives  &amp; scope</a:t>
            </a:r>
            <a:endParaRPr lang="en-GB" sz="3200" spc="-1" dirty="0">
              <a:ea typeface="Arial"/>
            </a:endParaRPr>
          </a:p>
          <a:p>
            <a:pPr>
              <a:lnSpc>
                <a:spcPct val="100000"/>
              </a:lnSpc>
            </a:pPr>
            <a:endParaRPr lang="en-GB" sz="1500" b="1" spc="-1" dirty="0">
              <a:solidFill>
                <a:srgbClr val="0070C0"/>
              </a:solidFill>
              <a:latin typeface="Arial Nova"/>
              <a:ea typeface="Arial"/>
            </a:endParaRPr>
          </a:p>
          <a:p>
            <a:pPr algn="just">
              <a:spcBef>
                <a:spcPts val="601"/>
              </a:spcBef>
              <a:spcAft>
                <a:spcPts val="601"/>
              </a:spcAft>
            </a:pPr>
            <a:r>
              <a:rPr lang="en-GB" sz="1400" spc="-1" dirty="0">
                <a:ea typeface="ＭＳ Ｐゴシック"/>
              </a:rPr>
              <a:t>Aim of LIFE </a:t>
            </a:r>
            <a:r>
              <a:rPr lang="en-GB" sz="1400" spc="-1" dirty="0" err="1">
                <a:ea typeface="ＭＳ Ｐゴシック"/>
              </a:rPr>
              <a:t>PeatCarbon</a:t>
            </a:r>
            <a:r>
              <a:rPr lang="en-GB" sz="1400" spc="-1" dirty="0">
                <a:ea typeface="ＭＳ Ｐゴシック"/>
              </a:rPr>
              <a:t> Project is the implementation of CCM Measures in peatlands, adaptation and demonstration of innovative tools and applicable methods for GHG monitoring. </a:t>
            </a:r>
          </a:p>
          <a:p>
            <a:pPr algn="just">
              <a:spcBef>
                <a:spcPts val="601"/>
              </a:spcBef>
              <a:spcAft>
                <a:spcPts val="601"/>
              </a:spcAft>
            </a:pPr>
            <a:r>
              <a:rPr lang="en-GB" sz="1400" spc="-1" dirty="0">
                <a:ea typeface="ＭＳ Ｐゴシック"/>
              </a:rPr>
              <a:t>The main objectives: </a:t>
            </a:r>
          </a:p>
          <a:p>
            <a:pPr indent="-342900" algn="just">
              <a:spcBef>
                <a:spcPts val="601"/>
              </a:spcBef>
              <a:spcAft>
                <a:spcPts val="601"/>
              </a:spcAft>
              <a:buFont typeface="+mj-lt"/>
              <a:buAutoNum type="arabicPeriod"/>
            </a:pPr>
            <a:r>
              <a:rPr lang="en-GB" sz="1400" b="1" spc="-1" dirty="0">
                <a:ea typeface="ＭＳ Ｐゴシック"/>
              </a:rPr>
              <a:t>Implementation of CCM measures </a:t>
            </a:r>
            <a:r>
              <a:rPr lang="en-GB" sz="1400" spc="-1" dirty="0">
                <a:ea typeface="ＭＳ Ｐゴシック"/>
              </a:rPr>
              <a:t>to reduce greenhouse gas (GHG) emissions in the </a:t>
            </a:r>
            <a:r>
              <a:rPr lang="en-GB" sz="1400" b="1" spc="-1" dirty="0">
                <a:ea typeface="ＭＳ Ｐゴシック"/>
              </a:rPr>
              <a:t>peatlands of Latvia and Finland</a:t>
            </a:r>
            <a:r>
              <a:rPr lang="en-GB" sz="1400" spc="-1" dirty="0">
                <a:ea typeface="ＭＳ Ｐゴシック"/>
              </a:rPr>
              <a:t>, including habitats of EU importance, like 7110* Active raised bogs, 7120 Degraded raised bogs.</a:t>
            </a:r>
            <a:endParaRPr lang="lv-LV" sz="1400" spc="-1" dirty="0">
              <a:ea typeface="ＭＳ Ｐゴシック"/>
            </a:endParaRPr>
          </a:p>
          <a:p>
            <a:pPr indent="-342900" algn="just">
              <a:spcBef>
                <a:spcPts val="601"/>
              </a:spcBef>
              <a:spcAft>
                <a:spcPts val="601"/>
              </a:spcAft>
              <a:buFont typeface="+mj-lt"/>
              <a:buAutoNum type="arabicPeriod"/>
            </a:pPr>
            <a:r>
              <a:rPr lang="en-GB" sz="1400" b="1" spc="-1" dirty="0">
                <a:ea typeface="ＭＳ Ｐゴシック"/>
              </a:rPr>
              <a:t>Testing </a:t>
            </a:r>
            <a:r>
              <a:rPr lang="en-GB" sz="1400" spc="-1" dirty="0">
                <a:ea typeface="ＭＳ Ｐゴシック"/>
              </a:rPr>
              <a:t>innovative monitoring methods for the comprehensive assessment of GHG emissions in Latvia and Finland.</a:t>
            </a:r>
            <a:endParaRPr lang="x-none" sz="1400" spc="-1" dirty="0">
              <a:ea typeface="ＭＳ Ｐゴシック"/>
            </a:endParaRPr>
          </a:p>
          <a:p>
            <a:pPr algn="just">
              <a:spcBef>
                <a:spcPts val="601"/>
              </a:spcBef>
              <a:spcAft>
                <a:spcPts val="601"/>
              </a:spcAft>
              <a:buClr>
                <a:srgbClr val="0070C0"/>
              </a:buClr>
            </a:pPr>
            <a:r>
              <a:rPr lang="en-GB" sz="1400" b="1" spc="-1" dirty="0">
                <a:ea typeface="ＭＳ Ｐゴシック"/>
              </a:rPr>
              <a:t>3. Monitoring of CCM measures in 2 restoration sites </a:t>
            </a:r>
            <a:r>
              <a:rPr lang="en-GB" sz="1400" spc="-1" dirty="0">
                <a:ea typeface="ＭＳ Ｐゴシック"/>
              </a:rPr>
              <a:t>in Latvia - </a:t>
            </a:r>
            <a:r>
              <a:rPr lang="en-GB" sz="1400" spc="-1" dirty="0" err="1">
                <a:ea typeface="ＭＳ Ｐゴシック"/>
              </a:rPr>
              <a:t>Lielais</a:t>
            </a:r>
            <a:r>
              <a:rPr lang="en-GB" sz="1400" spc="-1" dirty="0">
                <a:ea typeface="ＭＳ Ｐゴシック"/>
              </a:rPr>
              <a:t> </a:t>
            </a:r>
            <a:r>
              <a:rPr lang="en-GB" sz="1400" spc="-1" dirty="0" err="1">
                <a:ea typeface="ＭＳ Ｐゴシック"/>
              </a:rPr>
              <a:t>Pelečāre</a:t>
            </a:r>
            <a:r>
              <a:rPr lang="en-GB" sz="1400" spc="-1" dirty="0">
                <a:ea typeface="ＭＳ Ｐゴシック"/>
              </a:rPr>
              <a:t> and Cena Mire Nature Reserves and 2 in Finland - </a:t>
            </a:r>
            <a:r>
              <a:rPr lang="en-GB" sz="1400" spc="-1" dirty="0" err="1">
                <a:ea typeface="ＭＳ Ｐゴシック"/>
              </a:rPr>
              <a:t>Välisuo</a:t>
            </a:r>
            <a:r>
              <a:rPr lang="en-GB" sz="1400" spc="-1" dirty="0">
                <a:ea typeface="ＭＳ Ｐゴシック"/>
              </a:rPr>
              <a:t> and </a:t>
            </a:r>
            <a:r>
              <a:rPr lang="en-GB" sz="1400" spc="-1" dirty="0" err="1">
                <a:ea typeface="ＭＳ Ｐゴシック"/>
              </a:rPr>
              <a:t>Matorova</a:t>
            </a:r>
            <a:r>
              <a:rPr lang="en-GB" sz="1400" spc="-1" dirty="0">
                <a:ea typeface="ＭＳ Ｐゴシック"/>
              </a:rPr>
              <a:t> Mires, as well as 3 LIFE Project sites where peatland restoration was carried out previously.</a:t>
            </a:r>
          </a:p>
          <a:p>
            <a:pPr algn="just">
              <a:spcBef>
                <a:spcPts val="601"/>
              </a:spcBef>
              <a:spcAft>
                <a:spcPts val="601"/>
              </a:spcAft>
              <a:buClr>
                <a:srgbClr val="0070C0"/>
              </a:buClr>
            </a:pPr>
            <a:r>
              <a:rPr lang="en-GB" sz="1400" spc="-1" dirty="0">
                <a:ea typeface="ＭＳ Ｐゴシック"/>
              </a:rPr>
              <a:t>4. Development of </a:t>
            </a:r>
            <a:r>
              <a:rPr lang="en-GB" sz="1400" b="1" spc="-1" dirty="0">
                <a:ea typeface="ＭＳ Ｐゴシック"/>
              </a:rPr>
              <a:t>Guidelines for application </a:t>
            </a:r>
            <a:r>
              <a:rPr lang="en-GB" sz="1400" spc="-1" dirty="0">
                <a:ea typeface="ＭＳ Ｐゴシック"/>
              </a:rPr>
              <a:t>of replicable and transferable RS and modelling tools for GHG assessments and inventories.</a:t>
            </a:r>
            <a:endParaRPr lang="lv-LV" sz="1400" spc="-1" dirty="0">
              <a:ea typeface="ＭＳ Ｐゴシック"/>
            </a:endParaRPr>
          </a:p>
          <a:p>
            <a:pPr algn="just">
              <a:spcBef>
                <a:spcPts val="601"/>
              </a:spcBef>
              <a:spcAft>
                <a:spcPts val="601"/>
              </a:spcAft>
              <a:buClr>
                <a:srgbClr val="0070C0"/>
              </a:buClr>
            </a:pPr>
            <a:r>
              <a:rPr lang="en-GB" sz="1400" b="1" spc="-1" dirty="0">
                <a:ea typeface="ＭＳ Ｐゴシック"/>
              </a:rPr>
              <a:t>5. Dissemination, awareness raising </a:t>
            </a:r>
            <a:r>
              <a:rPr lang="en-GB" sz="1400" spc="-1" dirty="0">
                <a:ea typeface="ＭＳ Ｐゴシック"/>
              </a:rPr>
              <a:t>and </a:t>
            </a:r>
            <a:r>
              <a:rPr lang="en-GB" sz="1400" b="1" spc="-1" dirty="0">
                <a:ea typeface="ＭＳ Ｐゴシック"/>
              </a:rPr>
              <a:t>training activities </a:t>
            </a:r>
            <a:r>
              <a:rPr lang="en-GB" sz="1400" spc="-1" dirty="0">
                <a:ea typeface="ＭＳ Ｐゴシック"/>
              </a:rPr>
              <a:t>for knowledge building; </a:t>
            </a:r>
            <a:r>
              <a:rPr lang="en-GB" sz="1400" b="1" spc="-1" dirty="0">
                <a:ea typeface="ＭＳ Ｐゴシック"/>
              </a:rPr>
              <a:t>evaluation </a:t>
            </a:r>
            <a:r>
              <a:rPr lang="en-GB" sz="1400" spc="-1" dirty="0">
                <a:ea typeface="ＭＳ Ｐゴシック"/>
              </a:rPr>
              <a:t>of CCM measures; and </a:t>
            </a:r>
            <a:r>
              <a:rPr lang="en-GB" sz="1400" b="1" spc="-1" dirty="0">
                <a:ea typeface="ＭＳ Ｐゴシック"/>
              </a:rPr>
              <a:t>enhancement </a:t>
            </a:r>
            <a:r>
              <a:rPr lang="en-GB" sz="1400" spc="-1" dirty="0">
                <a:ea typeface="ＭＳ Ｐゴシック"/>
              </a:rPr>
              <a:t>of the capacity of national and local authorities to apply the knowledge in practice. </a:t>
            </a:r>
            <a:endParaRPr lang="lv-LV" sz="2000" spc="-1" dirty="0"/>
          </a:p>
        </p:txBody>
      </p:sp>
      <p:sp>
        <p:nvSpPr>
          <p:cNvPr id="136" name="PlaceHolder 1"/>
          <p:cNvSpPr>
            <a:spLocks noGrp="1"/>
          </p:cNvSpPr>
          <p:nvPr>
            <p:ph type="dt" idx="8"/>
          </p:nvPr>
        </p:nvSpPr>
        <p:spPr>
          <a:xfrm>
            <a:off x="1981200" y="6248520"/>
            <a:ext cx="3754080" cy="493200"/>
          </a:xfrm>
          <a:prstGeom prst="rect">
            <a:avLst/>
          </a:prstGeom>
          <a:noFill/>
          <a:ln w="9360">
            <a:noFill/>
          </a:ln>
        </p:spPr>
        <p:txBody>
          <a:bodyPr numCol="1" spcCol="0" anchor="t">
            <a:noAutofit/>
          </a:bodyPr>
          <a:lstStyle>
            <a:lvl1pPr indent="0">
              <a:lnSpc>
                <a:spcPct val="100000"/>
              </a:lnSpc>
              <a:buNone/>
              <a:defRPr lang="en-GB" sz="1200" b="0" i="1" strike="noStrike" spc="-1">
                <a:solidFill>
                  <a:srgbClr val="336699"/>
                </a:solidFill>
                <a:latin typeface="Trebuchet MS"/>
                <a:ea typeface="ＭＳ Ｐゴシック"/>
              </a:defRPr>
            </a:lvl1pPr>
          </a:lstStyle>
          <a:p>
            <a:endParaRPr lang="lv-LV" dirty="0">
              <a:latin typeface="Times New Roman"/>
            </a:endParaRPr>
          </a:p>
          <a:p>
            <a:endParaRPr lang="lv-LV" dirty="0">
              <a:latin typeface="Times New Roman"/>
            </a:endParaRPr>
          </a:p>
        </p:txBody>
      </p:sp>
      <p:pic>
        <p:nvPicPr>
          <p:cNvPr id="2" name="Picture 14">
            <a:extLst>
              <a:ext uri="{FF2B5EF4-FFF2-40B4-BE49-F238E27FC236}">
                <a16:creationId xmlns:a16="http://schemas.microsoft.com/office/drawing/2014/main" xmlns="" id="{9AE47315-F818-17E4-2E8B-B51BFE4B3A1D}"/>
              </a:ext>
            </a:extLst>
          </p:cNvPr>
          <p:cNvPicPr/>
          <p:nvPr/>
        </p:nvPicPr>
        <p:blipFill>
          <a:blip r:embed="rId2" cstate="email"/>
          <a:stretch/>
        </p:blipFill>
        <p:spPr>
          <a:xfrm>
            <a:off x="8030179" y="1083075"/>
            <a:ext cx="3539066" cy="2268521"/>
          </a:xfrm>
          <a:prstGeom prst="rect">
            <a:avLst/>
          </a:prstGeom>
          <a:ln w="0">
            <a:noFill/>
          </a:ln>
        </p:spPr>
      </p:pic>
      <p:pic>
        <p:nvPicPr>
          <p:cNvPr id="3" name="Attēls 5" descr="Attēls, kurā ir ārtelpa, daba, zāle, dīķis&#10;&#10;Apraksts ģenerēts automātiski">
            <a:extLst>
              <a:ext uri="{FF2B5EF4-FFF2-40B4-BE49-F238E27FC236}">
                <a16:creationId xmlns:a16="http://schemas.microsoft.com/office/drawing/2014/main" xmlns="" id="{D1627ACC-D93D-E460-7B06-4686949D3B63}"/>
              </a:ext>
            </a:extLst>
          </p:cNvPr>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8030178" y="3506404"/>
            <a:ext cx="3539067" cy="2139794"/>
          </a:xfrm>
          <a:prstGeom prst="rect">
            <a:avLst/>
          </a:prstGeom>
        </p:spPr>
      </p:pic>
      <p:sp>
        <p:nvSpPr>
          <p:cNvPr id="5" name="TextBox 4">
            <a:extLst>
              <a:ext uri="{FF2B5EF4-FFF2-40B4-BE49-F238E27FC236}">
                <a16:creationId xmlns:a16="http://schemas.microsoft.com/office/drawing/2014/main" xmlns="" id="{D906E5B6-9A3C-A707-DD4B-55758636A0A2}"/>
              </a:ext>
            </a:extLst>
          </p:cNvPr>
          <p:cNvSpPr txBox="1"/>
          <p:nvPr/>
        </p:nvSpPr>
        <p:spPr>
          <a:xfrm>
            <a:off x="8232726" y="5646198"/>
            <a:ext cx="3263856" cy="646331"/>
          </a:xfrm>
          <a:prstGeom prst="rect">
            <a:avLst/>
          </a:prstGeom>
          <a:noFill/>
        </p:spPr>
        <p:txBody>
          <a:bodyPr wrap="square" rtlCol="0">
            <a:spAutoFit/>
          </a:bodyPr>
          <a:lstStyle/>
          <a:p>
            <a:r>
              <a:rPr lang="x-none" dirty="0">
                <a:solidFill>
                  <a:schemeClr val="accent5">
                    <a:lumMod val="50000"/>
                  </a:schemeClr>
                </a:solidFill>
              </a:rPr>
              <a:t>Sudas-Zviedru Mire in the Gauja National Park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AB255-1F07-AE64-DCD6-7AAD562B27E0}"/>
              </a:ext>
            </a:extLst>
          </p:cNvPr>
          <p:cNvSpPr>
            <a:spLocks noGrp="1"/>
          </p:cNvSpPr>
          <p:nvPr>
            <p:ph type="title"/>
          </p:nvPr>
        </p:nvSpPr>
        <p:spPr>
          <a:xfrm>
            <a:off x="550181" y="165495"/>
            <a:ext cx="6880429" cy="1280890"/>
          </a:xfrm>
        </p:spPr>
        <p:txBody>
          <a:bodyPr>
            <a:normAutofit/>
          </a:bodyPr>
          <a:lstStyle/>
          <a:p>
            <a:r>
              <a:rPr lang="x-none" sz="3200" dirty="0">
                <a:solidFill>
                  <a:srgbClr val="800080"/>
                </a:solidFill>
                <a:latin typeface="Calibri" panose="020F0502020204030204" pitchFamily="34" charset="0"/>
                <a:cs typeface="Calibri" panose="020F0502020204030204" pitchFamily="34" charset="0"/>
              </a:rPr>
              <a:t>Lielais Pelečāre  Mire and Cena Mire </a:t>
            </a:r>
            <a:br>
              <a:rPr lang="x-none" sz="3200" dirty="0">
                <a:solidFill>
                  <a:srgbClr val="800080"/>
                </a:solidFill>
                <a:latin typeface="Calibri" panose="020F0502020204030204" pitchFamily="34" charset="0"/>
                <a:cs typeface="Calibri" panose="020F0502020204030204" pitchFamily="34" charset="0"/>
              </a:rPr>
            </a:br>
            <a:r>
              <a:rPr lang="x-none" sz="3200" dirty="0">
                <a:solidFill>
                  <a:srgbClr val="800080"/>
                </a:solidFill>
                <a:latin typeface="Calibri" panose="020F0502020204030204" pitchFamily="34" charset="0"/>
                <a:cs typeface="Calibri" panose="020F0502020204030204" pitchFamily="34" charset="0"/>
              </a:rPr>
              <a:t>Nature Reserves</a:t>
            </a:r>
          </a:p>
        </p:txBody>
      </p:sp>
      <p:sp>
        <p:nvSpPr>
          <p:cNvPr id="3" name="Content Placeholder 2">
            <a:extLst>
              <a:ext uri="{FF2B5EF4-FFF2-40B4-BE49-F238E27FC236}">
                <a16:creationId xmlns:a16="http://schemas.microsoft.com/office/drawing/2014/main" xmlns="" id="{51D124BF-3A1A-2B8C-A865-6DB8FFC0E7A9}"/>
              </a:ext>
            </a:extLst>
          </p:cNvPr>
          <p:cNvSpPr>
            <a:spLocks noGrp="1"/>
          </p:cNvSpPr>
          <p:nvPr>
            <p:ph idx="1"/>
          </p:nvPr>
        </p:nvSpPr>
        <p:spPr>
          <a:xfrm>
            <a:off x="3825159" y="3080378"/>
            <a:ext cx="8915400" cy="3777622"/>
          </a:xfrm>
        </p:spPr>
        <p:txBody>
          <a:bodyPr/>
          <a:lstStyle/>
          <a:p>
            <a:endParaRPr lang="x-none" dirty="0"/>
          </a:p>
          <a:p>
            <a:endParaRPr lang="x-none" dirty="0"/>
          </a:p>
        </p:txBody>
      </p:sp>
      <p:pic>
        <p:nvPicPr>
          <p:cNvPr id="2049" name="Picture 1" descr="page2image30733664">
            <a:extLst>
              <a:ext uri="{FF2B5EF4-FFF2-40B4-BE49-F238E27FC236}">
                <a16:creationId xmlns:a16="http://schemas.microsoft.com/office/drawing/2014/main" xmlns="" id="{1377057D-2020-A6C7-789E-E87F7233703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0181" y="1575113"/>
            <a:ext cx="5545819" cy="392401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page2image30735456">
            <a:extLst>
              <a:ext uri="{FF2B5EF4-FFF2-40B4-BE49-F238E27FC236}">
                <a16:creationId xmlns:a16="http://schemas.microsoft.com/office/drawing/2014/main" xmlns="" id="{D1E74F6D-8D0C-F5B9-E7D2-A84715C4914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5947" y="946778"/>
            <a:ext cx="774700" cy="9779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 descr="page1image30880000">
            <a:extLst>
              <a:ext uri="{FF2B5EF4-FFF2-40B4-BE49-F238E27FC236}">
                <a16:creationId xmlns:a16="http://schemas.microsoft.com/office/drawing/2014/main" xmlns="" id="{14CFB7B6-7453-CEB3-3F37-EA4FB00EDB1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04877" y="2565465"/>
            <a:ext cx="5445447" cy="385299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Attēls 7" descr="Attēls, kurā ir debesis, ārtelpa, zāle, ūdens&#10;&#10;Apraksts izveidots ar ļoti augstu ticamību">
            <a:extLst>
              <a:ext uri="{FF2B5EF4-FFF2-40B4-BE49-F238E27FC236}">
                <a16:creationId xmlns:a16="http://schemas.microsoft.com/office/drawing/2014/main" xmlns="" id="{B5D1CB19-EAB2-6E8D-E7AC-336C9B416351}"/>
              </a:ext>
            </a:extLst>
          </p:cNvPr>
          <p:cNvPicPr>
            <a:picLocks noChangeAspect="1"/>
          </p:cNvPicPr>
          <p:nvPr/>
        </p:nvPicPr>
        <p:blipFill rotWithShape="1">
          <a:blip r:embed="rId5" cstate="email">
            <a:extLst>
              <a:ext uri="{28A0092B-C50C-407E-A947-70E740481C1C}">
                <a14:useLocalDpi xmlns:a14="http://schemas.microsoft.com/office/drawing/2010/main" xmlns="" val="0"/>
              </a:ext>
            </a:extLst>
          </a:blip>
          <a:srcRect/>
          <a:stretch/>
        </p:blipFill>
        <p:spPr>
          <a:xfrm>
            <a:off x="7783895" y="303040"/>
            <a:ext cx="3378783" cy="2024705"/>
          </a:xfrm>
          <a:prstGeom prst="rect">
            <a:avLst/>
          </a:prstGeom>
        </p:spPr>
      </p:pic>
    </p:spTree>
    <p:extLst>
      <p:ext uri="{BB962C8B-B14F-4D97-AF65-F5344CB8AC3E}">
        <p14:creationId xmlns:p14="http://schemas.microsoft.com/office/powerpoint/2010/main" xmlns="" val="740735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A61C6A-AA09-47FD-B2AD-BF653077A629}"/>
              </a:ext>
            </a:extLst>
          </p:cNvPr>
          <p:cNvSpPr txBox="1"/>
          <p:nvPr/>
        </p:nvSpPr>
        <p:spPr>
          <a:xfrm>
            <a:off x="3808920" y="-2812213"/>
            <a:ext cx="7991252" cy="37058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kern="1200" dirty="0">
                <a:solidFill>
                  <a:schemeClr val="tx1"/>
                </a:solidFill>
                <a:ea typeface="Cambria" panose="02040503050406030204" pitchFamily="18" charset="0"/>
                <a:cs typeface="+mj-cs"/>
              </a:rPr>
              <a:t>Communication and sharing experience</a:t>
            </a:r>
          </a:p>
        </p:txBody>
      </p:sp>
      <p:pic>
        <p:nvPicPr>
          <p:cNvPr id="4" name="Attēls 10" descr="Attēls, kurā ir teksts&#10;&#10;Apraksts izveidots ar augstu ticamību">
            <a:extLst>
              <a:ext uri="{FF2B5EF4-FFF2-40B4-BE49-F238E27FC236}">
                <a16:creationId xmlns:a16="http://schemas.microsoft.com/office/drawing/2014/main" xmlns="" id="{A49DAE6E-FF3A-463C-B353-373B05812780}"/>
              </a:ext>
            </a:extLst>
          </p:cNvPr>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a:stretch/>
        </p:blipFill>
        <p:spPr bwMode="auto">
          <a:xfrm>
            <a:off x="0" y="0"/>
            <a:ext cx="3420141"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DBA9AF56-9AA5-4015-B85F-C7D56536249B}"/>
              </a:ext>
            </a:extLst>
          </p:cNvPr>
          <p:cNvSpPr txBox="1"/>
          <p:nvPr/>
        </p:nvSpPr>
        <p:spPr>
          <a:xfrm>
            <a:off x="7762461" y="772808"/>
            <a:ext cx="4125385" cy="7017306"/>
          </a:xfrm>
          <a:prstGeom prst="rect">
            <a:avLst/>
          </a:prstGeom>
          <a:noFill/>
        </p:spPr>
        <p:txBody>
          <a:bodyPr wrap="square" rtlCol="0">
            <a:spAutoFit/>
          </a:bodyPr>
          <a:lstStyle/>
          <a:p>
            <a:pPr marL="285750" indent="-285750">
              <a:buFont typeface="Arial" panose="020B0604020202020204" pitchFamily="34" charset="0"/>
              <a:buChar char="•"/>
            </a:pPr>
            <a:endParaRPr lang="lv-LV"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lv-LV" sz="2400" dirty="0" err="1">
                <a:ea typeface="Cambria" panose="02040503050406030204" pitchFamily="18" charset="0"/>
              </a:rPr>
              <a:t>Web</a:t>
            </a:r>
            <a:r>
              <a:rPr lang="lv-LV" sz="2400" dirty="0">
                <a:ea typeface="Cambria" panose="02040503050406030204" pitchFamily="18" charset="0"/>
              </a:rPr>
              <a:t> </a:t>
            </a:r>
            <a:r>
              <a:rPr lang="lv-LV" sz="2400" dirty="0">
                <a:solidFill>
                  <a:schemeClr val="accent6">
                    <a:lumMod val="50000"/>
                  </a:schemeClr>
                </a:solidFill>
                <a:ea typeface="Cambria" panose="02040503050406030204" pitchFamily="18" charset="0"/>
                <a:hlinkClick r:id="rId3"/>
              </a:rPr>
              <a:t>https://life-peat-restore.eu/en/</a:t>
            </a:r>
            <a:endParaRPr lang="lv-LV" sz="2400" dirty="0">
              <a:solidFill>
                <a:schemeClr val="accent6">
                  <a:lumMod val="50000"/>
                </a:schemeClr>
              </a:solidFill>
              <a:ea typeface="Cambria" panose="02040503050406030204" pitchFamily="18" charset="0"/>
            </a:endParaRPr>
          </a:p>
          <a:p>
            <a:endParaRPr lang="lv-LV" sz="2400" dirty="0">
              <a:ea typeface="Cambria" panose="02040503050406030204" pitchFamily="18" charset="0"/>
            </a:endParaRPr>
          </a:p>
          <a:p>
            <a:pPr marL="285750" indent="-285750">
              <a:buFont typeface="Arial" panose="020B0604020202020204" pitchFamily="34" charset="0"/>
              <a:buChar char="•"/>
            </a:pPr>
            <a:r>
              <a:rPr lang="lv-LV" sz="2400" dirty="0" err="1">
                <a:ea typeface="Cambria" panose="02040503050406030204" pitchFamily="18" charset="0"/>
              </a:rPr>
              <a:t>Photo</a:t>
            </a:r>
            <a:r>
              <a:rPr lang="lv-LV" sz="2400" dirty="0">
                <a:ea typeface="Cambria" panose="02040503050406030204" pitchFamily="18" charset="0"/>
              </a:rPr>
              <a:t> </a:t>
            </a:r>
            <a:r>
              <a:rPr lang="lv-LV" sz="2400" dirty="0" err="1">
                <a:ea typeface="Cambria" panose="02040503050406030204" pitchFamily="18" charset="0"/>
              </a:rPr>
              <a:t>exhibition</a:t>
            </a:r>
            <a:r>
              <a:rPr lang="lv-LV" sz="2400" dirty="0">
                <a:ea typeface="Cambria" panose="02040503050406030204" pitchFamily="18" charset="0"/>
              </a:rPr>
              <a:t> </a:t>
            </a:r>
            <a:r>
              <a:rPr lang="lv-LV" sz="2400" dirty="0" err="1">
                <a:ea typeface="Cambria" panose="02040503050406030204" pitchFamily="18" charset="0"/>
              </a:rPr>
              <a:t>on</a:t>
            </a:r>
            <a:r>
              <a:rPr lang="lv-LV" sz="2400" dirty="0">
                <a:ea typeface="Cambria" panose="02040503050406030204" pitchFamily="18" charset="0"/>
              </a:rPr>
              <a:t> </a:t>
            </a:r>
            <a:r>
              <a:rPr lang="lv-LV" sz="2400" dirty="0" err="1">
                <a:ea typeface="Cambria" panose="02040503050406030204" pitchFamily="18" charset="0"/>
              </a:rPr>
              <a:t>the</a:t>
            </a:r>
            <a:r>
              <a:rPr lang="lv-LV" sz="2400" dirty="0">
                <a:ea typeface="Cambria" panose="02040503050406030204" pitchFamily="18" charset="0"/>
              </a:rPr>
              <a:t> </a:t>
            </a:r>
            <a:r>
              <a:rPr lang="lv-LV" sz="2400" dirty="0" err="1">
                <a:ea typeface="Cambria" panose="02040503050406030204" pitchFamily="18" charset="0"/>
              </a:rPr>
              <a:t>web</a:t>
            </a:r>
            <a:r>
              <a:rPr lang="lv-LV" sz="2400" dirty="0">
                <a:ea typeface="Cambria" panose="02040503050406030204" pitchFamily="18" charset="0"/>
              </a:rPr>
              <a:t> </a:t>
            </a:r>
            <a:r>
              <a:rPr lang="lv-LV" sz="2400" dirty="0" err="1">
                <a:ea typeface="Cambria" panose="02040503050406030204" pitchFamily="18" charset="0"/>
              </a:rPr>
              <a:t>page</a:t>
            </a:r>
            <a:endParaRPr lang="lv-LV" sz="2400" dirty="0">
              <a:ea typeface="Cambria" panose="02040503050406030204" pitchFamily="18" charset="0"/>
            </a:endParaRPr>
          </a:p>
          <a:p>
            <a:pPr marL="285750" indent="-285750">
              <a:buFont typeface="Arial" panose="020B0604020202020204" pitchFamily="34" charset="0"/>
              <a:buChar char="•"/>
            </a:pPr>
            <a:r>
              <a:rPr lang="lv-LV" sz="2400" dirty="0" err="1">
                <a:ea typeface="Cambria" panose="02040503050406030204" pitchFamily="18" charset="0"/>
              </a:rPr>
              <a:t>Films</a:t>
            </a:r>
            <a:r>
              <a:rPr lang="lv-LV" sz="2400" dirty="0">
                <a:ea typeface="Cambria" panose="02040503050406030204" pitchFamily="18" charset="0"/>
              </a:rPr>
              <a:t>, </a:t>
            </a:r>
            <a:r>
              <a:rPr lang="lv-LV" sz="2400" dirty="0" err="1">
                <a:ea typeface="Cambria" panose="02040503050406030204" pitchFamily="18" charset="0"/>
              </a:rPr>
              <a:t>videos</a:t>
            </a:r>
            <a:r>
              <a:rPr lang="lv-LV" sz="2400" dirty="0">
                <a:ea typeface="Cambria" panose="02040503050406030204" pitchFamily="18" charset="0"/>
              </a:rPr>
              <a:t>, </a:t>
            </a:r>
            <a:r>
              <a:rPr lang="lv-LV" sz="2400" dirty="0" err="1">
                <a:ea typeface="Cambria" panose="02040503050406030204" pitchFamily="18" charset="0"/>
              </a:rPr>
              <a:t>books</a:t>
            </a:r>
            <a:endParaRPr lang="lv-LV" sz="2400" dirty="0">
              <a:ea typeface="Cambria" panose="02040503050406030204" pitchFamily="18" charset="0"/>
            </a:endParaRPr>
          </a:p>
          <a:p>
            <a:r>
              <a:rPr lang="lv-LV" sz="2400" dirty="0" err="1">
                <a:ea typeface="Cambria" panose="02040503050406030204" pitchFamily="18" charset="0"/>
              </a:rPr>
              <a:t>https</a:t>
            </a:r>
            <a:r>
              <a:rPr lang="lv-LV" sz="2400" dirty="0">
                <a:ea typeface="Cambria" panose="02040503050406030204" pitchFamily="18" charset="0"/>
              </a:rPr>
              <a:t>://</a:t>
            </a:r>
            <a:r>
              <a:rPr lang="lv-LV" sz="2400" dirty="0" err="1">
                <a:ea typeface="Cambria" panose="02040503050406030204" pitchFamily="18" charset="0"/>
              </a:rPr>
              <a:t>life-peat-restore.eu</a:t>
            </a:r>
            <a:r>
              <a:rPr lang="lv-LV" sz="2400" dirty="0">
                <a:ea typeface="Cambria" panose="02040503050406030204" pitchFamily="18" charset="0"/>
              </a:rPr>
              <a:t>/</a:t>
            </a:r>
            <a:r>
              <a:rPr lang="lv-LV" sz="2400" dirty="0" err="1">
                <a:ea typeface="Cambria" panose="02040503050406030204" pitchFamily="18" charset="0"/>
              </a:rPr>
              <a:t>en</a:t>
            </a:r>
            <a:r>
              <a:rPr lang="lv-LV" sz="2400" dirty="0">
                <a:ea typeface="Cambria" panose="02040503050406030204" pitchFamily="18" charset="0"/>
              </a:rPr>
              <a:t>/</a:t>
            </a:r>
            <a:r>
              <a:rPr lang="lv-LV" sz="2400" dirty="0" err="1">
                <a:ea typeface="Cambria" panose="02040503050406030204" pitchFamily="18" charset="0"/>
              </a:rPr>
              <a:t>publications</a:t>
            </a:r>
            <a:r>
              <a:rPr lang="lv-LV" sz="2400" dirty="0">
                <a:ea typeface="Cambria" panose="02040503050406030204" pitchFamily="18" charset="0"/>
              </a:rPr>
              <a:t>/</a:t>
            </a:r>
          </a:p>
          <a:p>
            <a:endParaRPr lang="lv-LV" sz="2400" dirty="0">
              <a:ea typeface="Cambria" panose="02040503050406030204" pitchFamily="18" charset="0"/>
            </a:endParaRPr>
          </a:p>
          <a:p>
            <a:pPr marL="285750" indent="-285750">
              <a:buFont typeface="Arial" panose="020B0604020202020204" pitchFamily="34" charset="0"/>
              <a:buChar char="•"/>
            </a:pPr>
            <a:r>
              <a:rPr lang="lv-LV" sz="2400" dirty="0">
                <a:ea typeface="Cambria" panose="02040503050406030204" pitchFamily="18" charset="0"/>
              </a:rPr>
              <a:t>ART </a:t>
            </a:r>
            <a:r>
              <a:rPr lang="lv-LV" sz="2400" dirty="0" err="1">
                <a:ea typeface="Cambria" panose="02040503050406030204" pitchFamily="18" charset="0"/>
              </a:rPr>
              <a:t>movie</a:t>
            </a:r>
            <a:r>
              <a:rPr lang="lv-LV" sz="2400" dirty="0">
                <a:ea typeface="Cambria" panose="02040503050406030204" pitchFamily="18" charset="0"/>
              </a:rPr>
              <a:t> </a:t>
            </a:r>
            <a:r>
              <a:rPr lang="lv-LV" sz="2400" dirty="0" err="1">
                <a:ea typeface="Cambria" panose="02040503050406030204" pitchFamily="18" charset="0"/>
              </a:rPr>
              <a:t>about</a:t>
            </a:r>
            <a:r>
              <a:rPr lang="lv-LV" sz="2400" dirty="0">
                <a:ea typeface="Cambria" panose="02040503050406030204" pitchFamily="18" charset="0"/>
              </a:rPr>
              <a:t> LIFE </a:t>
            </a:r>
            <a:r>
              <a:rPr lang="lv-LV" sz="2400" dirty="0" err="1">
                <a:ea typeface="Cambria" panose="02040503050406030204" pitchFamily="18" charset="0"/>
              </a:rPr>
              <a:t>Peat</a:t>
            </a:r>
            <a:r>
              <a:rPr lang="lv-LV" sz="2400" dirty="0">
                <a:ea typeface="Cambria" panose="02040503050406030204" pitchFamily="18" charset="0"/>
              </a:rPr>
              <a:t> </a:t>
            </a:r>
            <a:r>
              <a:rPr lang="lv-LV" sz="2400" dirty="0" err="1">
                <a:ea typeface="Cambria" panose="02040503050406030204" pitchFamily="18" charset="0"/>
              </a:rPr>
              <a:t>Restore</a:t>
            </a:r>
            <a:r>
              <a:rPr lang="lv-LV" sz="2400" dirty="0">
                <a:ea typeface="Cambria" panose="02040503050406030204" pitchFamily="18" charset="0"/>
              </a:rPr>
              <a:t> </a:t>
            </a:r>
            <a:r>
              <a:rPr lang="lv-LV" sz="2400" dirty="0" err="1">
                <a:ea typeface="Cambria" panose="02040503050406030204" pitchFamily="18" charset="0"/>
              </a:rPr>
              <a:t>project</a:t>
            </a:r>
            <a:r>
              <a:rPr lang="lv-LV" sz="2400" dirty="0">
                <a:ea typeface="Cambria" panose="02040503050406030204" pitchFamily="18" charset="0"/>
              </a:rPr>
              <a:t> </a:t>
            </a:r>
            <a:r>
              <a:rPr lang="lv-LV" sz="2400" dirty="0">
                <a:ea typeface="Cambria" panose="02040503050406030204" pitchFamily="18" charset="0"/>
                <a:hlinkClick r:id="rId4"/>
              </a:rPr>
              <a:t>https://vimeo.com/ruckaresidency</a:t>
            </a:r>
            <a:endParaRPr lang="lv-LV" sz="2400" dirty="0">
              <a:ea typeface="Cambria" panose="02040503050406030204" pitchFamily="18" charset="0"/>
            </a:endParaRPr>
          </a:p>
          <a:p>
            <a:pPr marL="285750" indent="-285750">
              <a:buFont typeface="Arial" panose="020B0604020202020204" pitchFamily="34" charset="0"/>
              <a:buChar char="•"/>
            </a:pPr>
            <a:r>
              <a:rPr lang="lv-LV" sz="2400" dirty="0" err="1">
                <a:ea typeface="Cambria" panose="02040503050406030204" pitchFamily="18" charset="0"/>
              </a:rPr>
              <a:t>www.peatcarbon.lu.lv</a:t>
            </a:r>
            <a:endParaRPr lang="lv-LV" sz="2400" dirty="0">
              <a:ea typeface="Cambria" panose="02040503050406030204" pitchFamily="18" charset="0"/>
            </a:endParaRPr>
          </a:p>
          <a:p>
            <a:pPr marL="285750" indent="-285750">
              <a:buFont typeface="Arial" panose="020B0604020202020204" pitchFamily="34" charset="0"/>
              <a:buChar char="•"/>
            </a:pPr>
            <a:endParaRPr lang="lv-LV"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lv-LV"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lv-LV" sz="2400" dirty="0">
              <a:latin typeface="Cambria" panose="02040503050406030204" pitchFamily="18" charset="0"/>
              <a:ea typeface="Cambria" panose="02040503050406030204" pitchFamily="18" charset="0"/>
            </a:endParaRPr>
          </a:p>
          <a:p>
            <a:endParaRPr lang="lv-LV" dirty="0"/>
          </a:p>
        </p:txBody>
      </p:sp>
      <p:pic>
        <p:nvPicPr>
          <p:cNvPr id="5" name="Attēls 5" descr="Attēls, kurā ir zāle, ārtelpa, debesis, persona&#10;&#10;Apraksts ģenerēts automātiski">
            <a:extLst>
              <a:ext uri="{FF2B5EF4-FFF2-40B4-BE49-F238E27FC236}">
                <a16:creationId xmlns:a16="http://schemas.microsoft.com/office/drawing/2014/main" xmlns="" id="{E9D19A7C-9AAF-BB3F-193D-5A94CE650DCE}"/>
              </a:ext>
            </a:extLst>
          </p:cNvPr>
          <p:cNvPicPr>
            <a:picLocks noChangeAspect="1"/>
          </p:cNvPicPr>
          <p:nvPr/>
        </p:nvPicPr>
        <p:blipFill rotWithShape="1">
          <a:blip r:embed="rId5" cstate="email">
            <a:extLst>
              <a:ext uri="{28A0092B-C50C-407E-A947-70E740481C1C}">
                <a14:useLocalDpi xmlns:a14="http://schemas.microsoft.com/office/drawing/2010/main" xmlns="" val="0"/>
              </a:ext>
            </a:extLst>
          </a:blip>
          <a:srcRect/>
          <a:stretch/>
        </p:blipFill>
        <p:spPr>
          <a:xfrm>
            <a:off x="3667733" y="1013792"/>
            <a:ext cx="2856534" cy="2780484"/>
          </a:xfrm>
          <a:prstGeom prst="rect">
            <a:avLst/>
          </a:prstGeom>
        </p:spPr>
      </p:pic>
      <p:pic>
        <p:nvPicPr>
          <p:cNvPr id="6" name="Attēls 64" descr="Attēls, kurā ir ārtelpa, koks, zāle, debesis&#10;&#10;Apraksts ģenerēts automātiski">
            <a:extLst>
              <a:ext uri="{FF2B5EF4-FFF2-40B4-BE49-F238E27FC236}">
                <a16:creationId xmlns:a16="http://schemas.microsoft.com/office/drawing/2014/main" xmlns="" id="{44452A91-B44A-4AD4-14B9-8BE1A2D8DDDE}"/>
              </a:ext>
            </a:extLst>
          </p:cNvPr>
          <p:cNvPicPr>
            <a:picLocks noChangeAspect="1"/>
          </p:cNvPicPr>
          <p:nvPr/>
        </p:nvPicPr>
        <p:blipFill rotWithShape="1">
          <a:blip r:embed="rId6" cstate="email">
            <a:extLst>
              <a:ext uri="{28A0092B-C50C-407E-A947-70E740481C1C}">
                <a14:useLocalDpi xmlns:a14="http://schemas.microsoft.com/office/drawing/2010/main" xmlns="" val="0"/>
              </a:ext>
            </a:extLst>
          </a:blip>
          <a:srcRect/>
          <a:stretch/>
        </p:blipFill>
        <p:spPr>
          <a:xfrm>
            <a:off x="3667733" y="3991450"/>
            <a:ext cx="4010364" cy="2778011"/>
          </a:xfrm>
          <a:prstGeom prst="rect">
            <a:avLst/>
          </a:prstGeom>
        </p:spPr>
      </p:pic>
    </p:spTree>
    <p:extLst>
      <p:ext uri="{BB962C8B-B14F-4D97-AF65-F5344CB8AC3E}">
        <p14:creationId xmlns:p14="http://schemas.microsoft.com/office/powerpoint/2010/main" xmlns="" val="3016743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descr="Attēls, kurā ir koks, ārtelpa, debesis, zāle&#10;&#10;Apraksts ģenerēts automātiski">
            <a:extLst>
              <a:ext uri="{FF2B5EF4-FFF2-40B4-BE49-F238E27FC236}">
                <a16:creationId xmlns:a16="http://schemas.microsoft.com/office/drawing/2014/main" xmlns="" id="{274C9F5D-1CE6-4B40-BA2C-0EFADA3B8668}"/>
              </a:ext>
            </a:extLst>
          </p:cNvPr>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1" y="0"/>
            <a:ext cx="12191999" cy="6857990"/>
          </a:xfrm>
          <a:prstGeom prst="rect">
            <a:avLst/>
          </a:prstGeom>
        </p:spPr>
      </p:pic>
      <p:sp>
        <p:nvSpPr>
          <p:cNvPr id="2" name="Virsraksts 1">
            <a:extLst>
              <a:ext uri="{FF2B5EF4-FFF2-40B4-BE49-F238E27FC236}">
                <a16:creationId xmlns:a16="http://schemas.microsoft.com/office/drawing/2014/main" xmlns="" id="{D49E8AD9-82EC-4964-97B2-155D88B23F9D}"/>
              </a:ext>
            </a:extLst>
          </p:cNvPr>
          <p:cNvSpPr>
            <a:spLocks noGrp="1"/>
          </p:cNvSpPr>
          <p:nvPr>
            <p:ph type="title"/>
          </p:nvPr>
        </p:nvSpPr>
        <p:spPr>
          <a:xfrm>
            <a:off x="4578879" y="280519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lv-LV" sz="3200" dirty="0" err="1">
                <a:solidFill>
                  <a:srgbClr val="FFFFFF"/>
                </a:solidFill>
              </a:rPr>
              <a:t>Thanks</a:t>
            </a:r>
            <a:r>
              <a:rPr lang="lv-LV" sz="3200" dirty="0">
                <a:solidFill>
                  <a:srgbClr val="FFFFFF"/>
                </a:solidFill>
              </a:rPr>
              <a:t> </a:t>
            </a:r>
            <a:r>
              <a:rPr lang="lv-LV" sz="3200" dirty="0" err="1">
                <a:solidFill>
                  <a:srgbClr val="FFFFFF"/>
                </a:solidFill>
              </a:rPr>
              <a:t>for</a:t>
            </a:r>
            <a:r>
              <a:rPr lang="lv-LV" sz="3200" dirty="0">
                <a:solidFill>
                  <a:srgbClr val="FFFFFF"/>
                </a:solidFill>
              </a:rPr>
              <a:t> </a:t>
            </a:r>
            <a:r>
              <a:rPr lang="lv-LV" sz="3200" dirty="0" err="1">
                <a:solidFill>
                  <a:srgbClr val="FFFFFF"/>
                </a:solidFill>
              </a:rPr>
              <a:t>the</a:t>
            </a:r>
            <a:r>
              <a:rPr lang="lv-LV" sz="3200" dirty="0">
                <a:solidFill>
                  <a:srgbClr val="FFFFFF"/>
                </a:solidFill>
              </a:rPr>
              <a:t> </a:t>
            </a:r>
            <a:r>
              <a:rPr lang="lv-LV" sz="3200" dirty="0" err="1">
                <a:solidFill>
                  <a:srgbClr val="FFFFFF"/>
                </a:solidFill>
              </a:rPr>
              <a:t>attention</a:t>
            </a:r>
            <a:r>
              <a:rPr lang="lv-LV" sz="3200" dirty="0">
                <a:solidFill>
                  <a:srgbClr val="FFFFFF"/>
                </a:solidFill>
              </a:rPr>
              <a:t>!</a:t>
            </a:r>
            <a:endParaRPr lang="en-US" sz="3200" dirty="0">
              <a:solidFill>
                <a:srgbClr val="FFFFFF"/>
              </a:solidFill>
            </a:endParaRPr>
          </a:p>
        </p:txBody>
      </p:sp>
      <p:pic>
        <p:nvPicPr>
          <p:cNvPr id="6" name="Attēls 5">
            <a:extLst>
              <a:ext uri="{FF2B5EF4-FFF2-40B4-BE49-F238E27FC236}">
                <a16:creationId xmlns:a16="http://schemas.microsoft.com/office/drawing/2014/main" xmlns="" id="{8AC9E415-B2C4-44DE-9703-E34A9907EF01}"/>
              </a:ext>
            </a:extLst>
          </p:cNvPr>
          <p:cNvPicPr>
            <a:picLocks noChangeAspect="1"/>
          </p:cNvPicPr>
          <p:nvPr/>
        </p:nvPicPr>
        <p:blipFill>
          <a:blip r:embed="rId3" cstate="email"/>
          <a:stretch>
            <a:fillRect/>
          </a:stretch>
        </p:blipFill>
        <p:spPr>
          <a:xfrm>
            <a:off x="8233329" y="3788675"/>
            <a:ext cx="2092655" cy="1929659"/>
          </a:xfrm>
          <a:prstGeom prst="rect">
            <a:avLst/>
          </a:prstGeom>
        </p:spPr>
      </p:pic>
      <p:pic>
        <p:nvPicPr>
          <p:cNvPr id="12" name="Attēls 5">
            <a:extLst>
              <a:ext uri="{FF2B5EF4-FFF2-40B4-BE49-F238E27FC236}">
                <a16:creationId xmlns:a16="http://schemas.microsoft.com/office/drawing/2014/main" xmlns="" id="{6BB6EF79-8775-4D40-B9F1-36C6B8D23FF3}"/>
              </a:ext>
            </a:extLst>
          </p:cNvPr>
          <p:cNvPicPr/>
          <p:nvPr/>
        </p:nvPicPr>
        <p:blipFill>
          <a:blip r:embed="rId4" cstate="email"/>
          <a:stretch/>
        </p:blipFill>
        <p:spPr>
          <a:xfrm>
            <a:off x="419813" y="6114288"/>
            <a:ext cx="791208" cy="531360"/>
          </a:xfrm>
          <a:prstGeom prst="rect">
            <a:avLst/>
          </a:prstGeom>
          <a:ln>
            <a:noFill/>
          </a:ln>
        </p:spPr>
      </p:pic>
      <p:pic>
        <p:nvPicPr>
          <p:cNvPr id="14" name="Attēls 13">
            <a:extLst>
              <a:ext uri="{FF2B5EF4-FFF2-40B4-BE49-F238E27FC236}">
                <a16:creationId xmlns:a16="http://schemas.microsoft.com/office/drawing/2014/main" xmlns="" id="{A7BFEF6C-CD94-4EF2-BB0A-1CFF4FE52E43}"/>
              </a:ext>
            </a:extLst>
          </p:cNvPr>
          <p:cNvPicPr/>
          <p:nvPr/>
        </p:nvPicPr>
        <p:blipFill>
          <a:blip r:embed="rId5" cstate="email"/>
          <a:stretch/>
        </p:blipFill>
        <p:spPr>
          <a:xfrm>
            <a:off x="2076580" y="6114288"/>
            <a:ext cx="2158069" cy="531360"/>
          </a:xfrm>
          <a:prstGeom prst="rect">
            <a:avLst/>
          </a:prstGeom>
          <a:ln>
            <a:noFill/>
          </a:ln>
        </p:spPr>
      </p:pic>
      <p:pic>
        <p:nvPicPr>
          <p:cNvPr id="5" name="Picture 4">
            <a:extLst>
              <a:ext uri="{FF2B5EF4-FFF2-40B4-BE49-F238E27FC236}">
                <a16:creationId xmlns:a16="http://schemas.microsoft.com/office/drawing/2014/main" xmlns="" id="{7F85B68C-E964-6CB2-1794-48C1DAACAC97}"/>
              </a:ext>
            </a:extLst>
          </p:cNvPr>
          <p:cNvPicPr/>
          <p:nvPr/>
        </p:nvPicPr>
        <p:blipFill>
          <a:blip r:embed="rId6" cstate="email"/>
          <a:stretch/>
        </p:blipFill>
        <p:spPr>
          <a:xfrm>
            <a:off x="1211021" y="6114288"/>
            <a:ext cx="870163" cy="531360"/>
          </a:xfrm>
          <a:prstGeom prst="rect">
            <a:avLst/>
          </a:prstGeom>
          <a:ln w="0">
            <a:noFill/>
          </a:ln>
        </p:spPr>
      </p:pic>
      <p:sp>
        <p:nvSpPr>
          <p:cNvPr id="8" name="TextBox 7">
            <a:extLst>
              <a:ext uri="{FF2B5EF4-FFF2-40B4-BE49-F238E27FC236}">
                <a16:creationId xmlns:a16="http://schemas.microsoft.com/office/drawing/2014/main" xmlns="" id="{78122182-D249-4D9F-13DD-735C1C14912E}"/>
              </a:ext>
            </a:extLst>
          </p:cNvPr>
          <p:cNvSpPr txBox="1"/>
          <p:nvPr/>
        </p:nvSpPr>
        <p:spPr>
          <a:xfrm>
            <a:off x="204823" y="3589559"/>
            <a:ext cx="6165540" cy="2031325"/>
          </a:xfrm>
          <a:prstGeom prst="rect">
            <a:avLst/>
          </a:prstGeom>
          <a:noFill/>
        </p:spPr>
        <p:txBody>
          <a:bodyPr wrap="square">
            <a:spAutoFit/>
          </a:bodyPr>
          <a:lstStyle/>
          <a:p>
            <a:pPr marL="343080" indent="0">
              <a:lnSpc>
                <a:spcPct val="100000"/>
              </a:lnSpc>
              <a:buNone/>
              <a:tabLst>
                <a:tab pos="0" algn="l"/>
              </a:tabLst>
            </a:pPr>
            <a:r>
              <a:rPr lang="en-US" sz="1800" spc="-1" dirty="0">
                <a:solidFill>
                  <a:schemeClr val="bg1"/>
                </a:solidFill>
                <a:latin typeface="Tahoma"/>
                <a:ea typeface="ＭＳ Ｐゴシック"/>
              </a:rPr>
              <a:t>Project web page: </a:t>
            </a:r>
            <a:r>
              <a:rPr lang="en-US" sz="1800" spc="-1" dirty="0">
                <a:solidFill>
                  <a:schemeClr val="bg1"/>
                </a:solidFill>
                <a:latin typeface="Tahoma"/>
                <a:ea typeface="ＭＳ Ｐゴシック"/>
                <a:hlinkClick r:id="rId7">
                  <a:extLst>
                    <a:ext uri="{A12FA001-AC4F-418D-AE19-62706E023703}">
                      <ahyp:hlinkClr xmlns:ahyp="http://schemas.microsoft.com/office/drawing/2018/hyperlinkcolor" xmlns="" val="tx"/>
                    </a:ext>
                  </a:extLst>
                </a:hlinkClick>
              </a:rPr>
              <a:t>www.peatcarbon.lu.lv</a:t>
            </a:r>
            <a:endParaRPr lang="en-US" sz="1800" spc="-1" dirty="0">
              <a:solidFill>
                <a:schemeClr val="bg1"/>
              </a:solidFill>
              <a:latin typeface="Tahoma"/>
              <a:ea typeface="ＭＳ Ｐゴシック"/>
            </a:endParaRPr>
          </a:p>
          <a:p>
            <a:pPr marL="343080" indent="0">
              <a:lnSpc>
                <a:spcPct val="100000"/>
              </a:lnSpc>
              <a:buNone/>
              <a:tabLst>
                <a:tab pos="0" algn="l"/>
              </a:tabLst>
            </a:pPr>
            <a:endParaRPr lang="en-US" spc="-1" dirty="0">
              <a:solidFill>
                <a:schemeClr val="bg1"/>
              </a:solidFill>
              <a:latin typeface="Tahoma"/>
              <a:ea typeface="ＭＳ Ｐゴシック"/>
            </a:endParaRPr>
          </a:p>
          <a:p>
            <a:pPr marL="343080" indent="0">
              <a:lnSpc>
                <a:spcPct val="100000"/>
              </a:lnSpc>
              <a:buNone/>
              <a:tabLst>
                <a:tab pos="0" algn="l"/>
              </a:tabLst>
            </a:pPr>
            <a:r>
              <a:rPr lang="en-US" sz="1800" spc="-1" dirty="0">
                <a:solidFill>
                  <a:schemeClr val="bg1"/>
                </a:solidFill>
                <a:latin typeface="Tahoma"/>
                <a:ea typeface="ＭＳ Ｐゴシック"/>
              </a:rPr>
              <a:t>https://life-peat-</a:t>
            </a:r>
            <a:r>
              <a:rPr lang="en-US" sz="1800" spc="-1" dirty="0" err="1">
                <a:solidFill>
                  <a:schemeClr val="bg1"/>
                </a:solidFill>
                <a:latin typeface="Tahoma"/>
                <a:ea typeface="ＭＳ Ｐゴシック"/>
              </a:rPr>
              <a:t>restore.eu</a:t>
            </a:r>
            <a:r>
              <a:rPr lang="en-US" sz="1800" spc="-1" dirty="0">
                <a:solidFill>
                  <a:schemeClr val="bg1"/>
                </a:solidFill>
                <a:latin typeface="Tahoma"/>
                <a:ea typeface="ＭＳ Ｐゴシック"/>
              </a:rPr>
              <a:t>/</a:t>
            </a:r>
            <a:r>
              <a:rPr lang="en-US" sz="1800" spc="-1" dirty="0" err="1">
                <a:solidFill>
                  <a:schemeClr val="bg1"/>
                </a:solidFill>
                <a:latin typeface="Tahoma"/>
                <a:ea typeface="ＭＳ Ｐゴシック"/>
              </a:rPr>
              <a:t>en</a:t>
            </a:r>
            <a:r>
              <a:rPr lang="en-US" sz="1800" spc="-1" dirty="0">
                <a:solidFill>
                  <a:schemeClr val="bg1"/>
                </a:solidFill>
                <a:latin typeface="Tahoma"/>
                <a:ea typeface="ＭＳ Ｐゴシック"/>
              </a:rPr>
              <a:t>/</a:t>
            </a:r>
          </a:p>
          <a:p>
            <a:pPr fontAlgn="base"/>
            <a:endParaRPr lang="lv-LV" spc="-1" dirty="0">
              <a:solidFill>
                <a:schemeClr val="bg1"/>
              </a:solidFill>
              <a:latin typeface="Calibri" panose="020F0502020204030204" pitchFamily="34" charset="0"/>
              <a:ea typeface="ＭＳ Ｐゴシック"/>
              <a:cs typeface="Calibri" panose="020F0502020204030204" pitchFamily="34" charset="0"/>
            </a:endParaRPr>
          </a:p>
          <a:p>
            <a:pPr fontAlgn="base"/>
            <a:r>
              <a:rPr lang="lv-LV" sz="1800" spc="-1" dirty="0">
                <a:solidFill>
                  <a:schemeClr val="bg1"/>
                </a:solidFill>
                <a:latin typeface="Calibri" panose="020F0502020204030204" pitchFamily="34" charset="0"/>
                <a:ea typeface="ＭＳ Ｐゴシック"/>
                <a:cs typeface="Calibri" panose="020F0502020204030204" pitchFamily="34" charset="0"/>
              </a:rPr>
              <a:t>      </a:t>
            </a:r>
            <a:r>
              <a:rPr lang="en-US" sz="1800" spc="-1" dirty="0">
                <a:solidFill>
                  <a:schemeClr val="bg1"/>
                </a:solidFill>
                <a:latin typeface="Tahoma"/>
                <a:ea typeface="ＭＳ Ｐゴシック"/>
              </a:rPr>
              <a:t>Contacts: Dr. </a:t>
            </a:r>
            <a:r>
              <a:rPr lang="en-US" sz="1800" spc="-1" dirty="0" err="1">
                <a:solidFill>
                  <a:schemeClr val="bg1"/>
                </a:solidFill>
                <a:latin typeface="Tahoma"/>
                <a:ea typeface="ＭＳ Ｐゴシック"/>
              </a:rPr>
              <a:t>Māra</a:t>
            </a:r>
            <a:r>
              <a:rPr lang="en-US" sz="1800" spc="-1" dirty="0">
                <a:solidFill>
                  <a:schemeClr val="bg1"/>
                </a:solidFill>
                <a:latin typeface="Tahoma"/>
                <a:ea typeface="ＭＳ Ｐゴシック"/>
              </a:rPr>
              <a:t> </a:t>
            </a:r>
            <a:r>
              <a:rPr lang="en-US" sz="1800" spc="-1" dirty="0" err="1">
                <a:solidFill>
                  <a:schemeClr val="bg1"/>
                </a:solidFill>
                <a:latin typeface="Tahoma"/>
                <a:ea typeface="ＭＳ Ｐゴシック"/>
              </a:rPr>
              <a:t>Pakalne</a:t>
            </a:r>
            <a:endParaRPr lang="en-US" sz="1800" spc="-1" dirty="0">
              <a:solidFill>
                <a:schemeClr val="bg1"/>
              </a:solidFill>
              <a:latin typeface="Tahoma"/>
              <a:ea typeface="ＭＳ Ｐゴシック"/>
            </a:endParaRPr>
          </a:p>
          <a:p>
            <a:pPr marL="343080" indent="0">
              <a:lnSpc>
                <a:spcPct val="100000"/>
              </a:lnSpc>
              <a:buNone/>
              <a:tabLst>
                <a:tab pos="0" algn="l"/>
              </a:tabLst>
            </a:pPr>
            <a:r>
              <a:rPr lang="en-US" sz="1800" spc="-1" dirty="0">
                <a:solidFill>
                  <a:schemeClr val="bg1"/>
                </a:solidFill>
                <a:latin typeface="Tahoma"/>
                <a:ea typeface="ＭＳ Ｐゴシック"/>
              </a:rPr>
              <a:t>      </a:t>
            </a:r>
          </a:p>
          <a:p>
            <a:pPr marL="343080" indent="0">
              <a:lnSpc>
                <a:spcPct val="100000"/>
              </a:lnSpc>
              <a:buNone/>
              <a:tabLst>
                <a:tab pos="0" algn="l"/>
              </a:tabLst>
            </a:pPr>
            <a:r>
              <a:rPr lang="en-US" sz="1800" spc="-1" dirty="0">
                <a:solidFill>
                  <a:schemeClr val="bg1"/>
                </a:solidFill>
                <a:latin typeface="Tahoma"/>
                <a:ea typeface="ＭＳ Ｐゴシック"/>
              </a:rPr>
              <a:t>E-mail: </a:t>
            </a:r>
            <a:r>
              <a:rPr lang="en-US" sz="1800" spc="-1" dirty="0" err="1">
                <a:solidFill>
                  <a:schemeClr val="bg1"/>
                </a:solidFill>
                <a:latin typeface="Tahoma"/>
                <a:ea typeface="ＭＳ Ｐゴシック"/>
              </a:rPr>
              <a:t>mara.pakalne@lu.lv</a:t>
            </a:r>
            <a:endParaRPr lang="en-US" sz="1800" spc="-1" dirty="0">
              <a:solidFill>
                <a:schemeClr val="bg1"/>
              </a:solidFill>
              <a:latin typeface="Tahoma"/>
              <a:ea typeface="ＭＳ Ｐゴシック"/>
            </a:endParaRPr>
          </a:p>
        </p:txBody>
      </p:sp>
    </p:spTree>
    <p:extLst>
      <p:ext uri="{BB962C8B-B14F-4D97-AF65-F5344CB8AC3E}">
        <p14:creationId xmlns:p14="http://schemas.microsoft.com/office/powerpoint/2010/main" xmlns="" val="418339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4" name="Rectangle 1029">
            <a:extLst>
              <a:ext uri="{FF2B5EF4-FFF2-40B4-BE49-F238E27FC236}">
                <a16:creationId xmlns:a16="http://schemas.microsoft.com/office/drawing/2014/main" xmlns="" id="{E36BB3C5-822B-45E1-A81E-5CC3176C61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20.jpg" descr="Map&#10;&#10;Description automatically generated">
            <a:extLst>
              <a:ext uri="{FF2B5EF4-FFF2-40B4-BE49-F238E27FC236}">
                <a16:creationId xmlns:a16="http://schemas.microsoft.com/office/drawing/2014/main" xmlns="" id="{8F449226-B5D3-BF91-9C87-72F47279EC2A}"/>
              </a:ext>
            </a:extLst>
          </p:cNvPr>
          <p:cNvPicPr/>
          <p:nvPr/>
        </p:nvPicPr>
        <p:blipFill rotWithShape="1">
          <a:blip r:embed="rId2" cstate="email"/>
          <a:srcRect/>
          <a:stretch/>
        </p:blipFill>
        <p:spPr>
          <a:xfrm>
            <a:off x="579264" y="365141"/>
            <a:ext cx="6288262" cy="3063875"/>
          </a:xfrm>
          <a:prstGeom prst="rect">
            <a:avLst/>
          </a:prstGeom>
        </p:spPr>
      </p:pic>
      <p:sp useBgFill="1">
        <p:nvSpPr>
          <p:cNvPr id="1095" name="Rectangle 1031">
            <a:extLst>
              <a:ext uri="{FF2B5EF4-FFF2-40B4-BE49-F238E27FC236}">
                <a16:creationId xmlns:a16="http://schemas.microsoft.com/office/drawing/2014/main" xmlns="" id="{FB39ECA9-4CDE-4883-98E8-287E905E9F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55ADD1A-A6A7-5CB2-9527-6E4EC4142164}"/>
              </a:ext>
            </a:extLst>
          </p:cNvPr>
          <p:cNvSpPr>
            <a:spLocks noGrp="1"/>
          </p:cNvSpPr>
          <p:nvPr>
            <p:ph type="title"/>
          </p:nvPr>
        </p:nvSpPr>
        <p:spPr>
          <a:xfrm>
            <a:off x="841248" y="3849689"/>
            <a:ext cx="2111122" cy="2105025"/>
          </a:xfrm>
        </p:spPr>
        <p:txBody>
          <a:bodyPr vert="horz" lIns="91440" tIns="45720" rIns="91440" bIns="45720" rtlCol="0" anchor="ctr">
            <a:normAutofit/>
          </a:bodyPr>
          <a:lstStyle/>
          <a:p>
            <a:r>
              <a:rPr lang="en-US" sz="2400" kern="1200">
                <a:solidFill>
                  <a:schemeClr val="tx1"/>
                </a:solidFill>
                <a:latin typeface="+mj-lt"/>
                <a:ea typeface="+mj-ea"/>
                <a:cs typeface="+mj-cs"/>
              </a:rPr>
              <a:t>Contents</a:t>
            </a:r>
          </a:p>
        </p:txBody>
      </p:sp>
      <p:sp>
        <p:nvSpPr>
          <p:cNvPr id="1096" name="Rectangle 1033">
            <a:extLst>
              <a:ext uri="{FF2B5EF4-FFF2-40B4-BE49-F238E27FC236}">
                <a16:creationId xmlns:a16="http://schemas.microsoft.com/office/drawing/2014/main" xmlns="" id="{A67483D0-BAEB-4927-88AD-76F5DA846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97" name="Rectangle 1035">
            <a:extLst>
              <a:ext uri="{FF2B5EF4-FFF2-40B4-BE49-F238E27FC236}">
                <a16:creationId xmlns:a16="http://schemas.microsoft.com/office/drawing/2014/main" xmlns="" id="{0DBB7B12-4298-4CFB-B539-44A91C930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EFE8B392-E424-59CC-22A7-26D8F569A3A5}"/>
              </a:ext>
            </a:extLst>
          </p:cNvPr>
          <p:cNvSpPr txBox="1"/>
          <p:nvPr/>
        </p:nvSpPr>
        <p:spPr>
          <a:xfrm>
            <a:off x="2395330" y="3630934"/>
            <a:ext cx="4343400" cy="2441875"/>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1500" dirty="0"/>
              <a:t>Glossary</a:t>
            </a:r>
          </a:p>
          <a:p>
            <a:pPr indent="-228600">
              <a:lnSpc>
                <a:spcPct val="90000"/>
              </a:lnSpc>
              <a:spcAft>
                <a:spcPts val="600"/>
              </a:spcAft>
              <a:buFont typeface="Arial" panose="020B0604020202020204" pitchFamily="34" charset="0"/>
              <a:buChar char="•"/>
            </a:pPr>
            <a:r>
              <a:rPr lang="en-US" sz="1500" dirty="0"/>
              <a:t>Abbreviations</a:t>
            </a:r>
          </a:p>
          <a:p>
            <a:pPr indent="-228600">
              <a:lnSpc>
                <a:spcPct val="90000"/>
              </a:lnSpc>
              <a:spcAft>
                <a:spcPts val="600"/>
              </a:spcAft>
              <a:buFont typeface="Arial" panose="020B0604020202020204" pitchFamily="34" charset="0"/>
              <a:buChar char="•"/>
            </a:pPr>
            <a:r>
              <a:rPr lang="en-US" sz="1500" dirty="0"/>
              <a:t>Overview of the project sites</a:t>
            </a:r>
          </a:p>
          <a:p>
            <a:pPr indent="-228600">
              <a:lnSpc>
                <a:spcPct val="90000"/>
              </a:lnSpc>
              <a:spcAft>
                <a:spcPts val="600"/>
              </a:spcAft>
              <a:buFont typeface="Arial" panose="020B0604020202020204" pitchFamily="34" charset="0"/>
              <a:buChar char="•"/>
            </a:pPr>
            <a:r>
              <a:rPr lang="en-US" sz="1500" dirty="0"/>
              <a:t>Peatland restoration</a:t>
            </a:r>
          </a:p>
          <a:p>
            <a:pPr indent="-228600">
              <a:lnSpc>
                <a:spcPct val="90000"/>
              </a:lnSpc>
              <a:spcAft>
                <a:spcPts val="600"/>
              </a:spcAft>
              <a:buFont typeface="Arial" panose="020B0604020202020204" pitchFamily="34" charset="0"/>
              <a:buChar char="•"/>
            </a:pPr>
            <a:r>
              <a:rPr lang="en-US" sz="1500" dirty="0"/>
              <a:t>Monitoring of peatland restoration success</a:t>
            </a:r>
          </a:p>
          <a:p>
            <a:pPr indent="-228600">
              <a:lnSpc>
                <a:spcPct val="90000"/>
              </a:lnSpc>
              <a:spcAft>
                <a:spcPts val="600"/>
              </a:spcAft>
              <a:buFont typeface="Arial" panose="020B0604020202020204" pitchFamily="34" charset="0"/>
              <a:buChar char="•"/>
            </a:pPr>
            <a:r>
              <a:rPr lang="en-US" sz="1500" dirty="0"/>
              <a:t>Peatland restoration sites</a:t>
            </a:r>
          </a:p>
          <a:p>
            <a:pPr indent="-228600">
              <a:lnSpc>
                <a:spcPct val="90000"/>
              </a:lnSpc>
              <a:spcAft>
                <a:spcPts val="600"/>
              </a:spcAft>
              <a:buFont typeface="Arial" panose="020B0604020202020204" pitchFamily="34" charset="0"/>
              <a:buChar char="•"/>
            </a:pPr>
            <a:r>
              <a:rPr lang="en-US" sz="1500" dirty="0"/>
              <a:t>Conclusions</a:t>
            </a:r>
          </a:p>
          <a:p>
            <a:pPr indent="-228600">
              <a:lnSpc>
                <a:spcPct val="90000"/>
              </a:lnSpc>
              <a:spcAft>
                <a:spcPts val="600"/>
              </a:spcAft>
              <a:buFont typeface="Arial" panose="020B0604020202020204" pitchFamily="34" charset="0"/>
              <a:buChar char="•"/>
            </a:pPr>
            <a:r>
              <a:rPr lang="en-US" sz="1500" dirty="0"/>
              <a:t>Recommendations</a:t>
            </a:r>
          </a:p>
          <a:p>
            <a:pPr indent="-228600">
              <a:lnSpc>
                <a:spcPct val="90000"/>
              </a:lnSpc>
              <a:spcAft>
                <a:spcPts val="600"/>
              </a:spcAft>
              <a:buFont typeface="Arial" panose="020B0604020202020204" pitchFamily="34" charset="0"/>
              <a:buChar char="•"/>
            </a:pPr>
            <a:r>
              <a:rPr lang="en-US" sz="1500" dirty="0"/>
              <a:t>References</a:t>
            </a:r>
          </a:p>
          <a:p>
            <a:pPr indent="-228600">
              <a:lnSpc>
                <a:spcPct val="90000"/>
              </a:lnSpc>
              <a:spcAft>
                <a:spcPts val="600"/>
              </a:spcAft>
              <a:buFont typeface="Arial" panose="020B0604020202020204" pitchFamily="34" charset="0"/>
              <a:buChar char="•"/>
            </a:pPr>
            <a:endParaRPr lang="en-US" sz="900" dirty="0"/>
          </a:p>
        </p:txBody>
      </p:sp>
      <p:pic>
        <p:nvPicPr>
          <p:cNvPr id="1025" name="Picture 1" descr="page6image5435584">
            <a:extLst>
              <a:ext uri="{FF2B5EF4-FFF2-40B4-BE49-F238E27FC236}">
                <a16:creationId xmlns:a16="http://schemas.microsoft.com/office/drawing/2014/main" xmlns="" id="{B6E40354-7411-BC51-99B7-2B260DB3B186}"/>
              </a:ext>
            </a:extLst>
          </p:cNvPr>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7048500" y="365109"/>
            <a:ext cx="4621006" cy="58118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837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1B18401-543D-808E-DA63-A7F8534FE6D0}"/>
              </a:ext>
            </a:extLst>
          </p:cNvPr>
          <p:cNvSpPr>
            <a:spLocks noGrp="1"/>
          </p:cNvSpPr>
          <p:nvPr>
            <p:ph type="title"/>
          </p:nvPr>
        </p:nvSpPr>
        <p:spPr>
          <a:xfrm>
            <a:off x="836674" y="530218"/>
            <a:ext cx="10515600" cy="1505883"/>
          </a:xfrm>
        </p:spPr>
        <p:txBody>
          <a:bodyPr anchor="ctr">
            <a:normAutofit/>
          </a:bodyPr>
          <a:lstStyle/>
          <a:p>
            <a:pPr marL="0" marR="0" lvl="0" indent="0" algn="ctr" defTabSz="914400" rtl="0" eaLnBrk="0" fontAlgn="base" latinLnBrk="0" hangingPunct="0">
              <a:spcBef>
                <a:spcPct val="0"/>
              </a:spcBef>
              <a:spcAft>
                <a:spcPct val="0"/>
              </a:spcAft>
              <a:buClrTx/>
              <a:buSzTx/>
              <a:buFontTx/>
              <a:buNone/>
              <a:tabLst/>
            </a:pPr>
            <a:r>
              <a:rPr kumimoji="0" lang="en-GB" altLang="x-none" sz="4000" b="0" i="0" u="none" strike="noStrike" cap="none" normalizeH="0" baseline="0" dirty="0">
                <a:ln>
                  <a:noFill/>
                </a:ln>
                <a:effectLst/>
                <a:latin typeface="+mn-lt"/>
                <a:ea typeface="Calibri" panose="020F0502020204030204" pitchFamily="34" charset="0"/>
              </a:rPr>
              <a:t>General information about the LIFE Peat Restore project sites</a:t>
            </a:r>
            <a:endParaRPr kumimoji="0" lang="en-GB" altLang="x-none" sz="4000" b="0" i="0" u="none" strike="noStrike" cap="none" normalizeH="0" baseline="0" dirty="0">
              <a:ln>
                <a:noFill/>
              </a:ln>
              <a:effectLst/>
              <a:latin typeface="+mn-lt"/>
            </a:endParaRPr>
          </a:p>
          <a:p>
            <a:pPr marL="0" marR="0" lvl="0" indent="0" defTabSz="914400" rtl="0" eaLnBrk="0" fontAlgn="base" latinLnBrk="0" hangingPunct="0">
              <a:spcBef>
                <a:spcPct val="0"/>
              </a:spcBef>
              <a:spcAft>
                <a:spcPct val="0"/>
              </a:spcAft>
              <a:buClrTx/>
              <a:buSzTx/>
              <a:tabLst/>
            </a:pPr>
            <a:endParaRPr kumimoji="0" lang="en-GB" altLang="x-none" sz="4800" b="0" i="0" u="none" strike="noStrike" cap="none" normalizeH="0" baseline="0" dirty="0">
              <a:ln>
                <a:noFill/>
              </a:ln>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xmlns="" id="{B7BBD27B-40F4-5038-2FF4-FD67C43C61FA}"/>
              </a:ext>
            </a:extLst>
          </p:cNvPr>
          <p:cNvGraphicFramePr>
            <a:graphicFrameLocks noGrp="1"/>
          </p:cNvGraphicFramePr>
          <p:nvPr>
            <p:extLst>
              <p:ext uri="{D42A27DB-BD31-4B8C-83A1-F6EECF244321}">
                <p14:modId xmlns:p14="http://schemas.microsoft.com/office/powerpoint/2010/main" xmlns="" val="857733927"/>
              </p:ext>
            </p:extLst>
          </p:nvPr>
        </p:nvGraphicFramePr>
        <p:xfrm>
          <a:off x="1303407" y="1845426"/>
          <a:ext cx="8381778" cy="4450308"/>
        </p:xfrm>
        <a:graphic>
          <a:graphicData uri="http://schemas.openxmlformats.org/drawingml/2006/table">
            <a:tbl>
              <a:tblPr firstRow="1" bandRow="1">
                <a:tableStyleId>{5C22544A-7EE6-4342-B048-85BDC9FD1C3A}</a:tableStyleId>
              </a:tblPr>
              <a:tblGrid>
                <a:gridCol w="4515761">
                  <a:extLst>
                    <a:ext uri="{9D8B030D-6E8A-4147-A177-3AD203B41FA5}">
                      <a16:colId xmlns:a16="http://schemas.microsoft.com/office/drawing/2014/main" xmlns="" val="2796911475"/>
                    </a:ext>
                  </a:extLst>
                </a:gridCol>
                <a:gridCol w="1758221">
                  <a:extLst>
                    <a:ext uri="{9D8B030D-6E8A-4147-A177-3AD203B41FA5}">
                      <a16:colId xmlns:a16="http://schemas.microsoft.com/office/drawing/2014/main" xmlns="" val="3793682537"/>
                    </a:ext>
                  </a:extLst>
                </a:gridCol>
                <a:gridCol w="2107796">
                  <a:extLst>
                    <a:ext uri="{9D8B030D-6E8A-4147-A177-3AD203B41FA5}">
                      <a16:colId xmlns:a16="http://schemas.microsoft.com/office/drawing/2014/main" xmlns="" val="3209289545"/>
                    </a:ext>
                  </a:extLst>
                </a:gridCol>
              </a:tblGrid>
              <a:tr h="386777">
                <a:tc>
                  <a:txBody>
                    <a:bodyPr/>
                    <a:lstStyle/>
                    <a:p>
                      <a:pPr algn="ctr">
                        <a:spcAft>
                          <a:spcPts val="1200"/>
                        </a:spcAft>
                      </a:pPr>
                      <a:r>
                        <a:rPr lang="en-GB" sz="1300">
                          <a:effectLst/>
                        </a:rPr>
                        <a:t>Project sites (mostly within Natura 2000 sites)</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Project area (ha) </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Management area (ha)</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3935326481"/>
                  </a:ext>
                </a:extLst>
              </a:tr>
              <a:tr h="386777">
                <a:tc>
                  <a:txBody>
                    <a:bodyPr/>
                    <a:lstStyle/>
                    <a:p>
                      <a:pPr algn="l">
                        <a:spcAft>
                          <a:spcPts val="1200"/>
                        </a:spcAft>
                      </a:pPr>
                      <a:r>
                        <a:rPr lang="en-GB" sz="1300">
                          <a:effectLst/>
                        </a:rPr>
                        <a:t>Suursoo-Leidissoo peatland (EST)</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3 343</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3 343</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2760246029"/>
                  </a:ext>
                </a:extLst>
              </a:tr>
              <a:tr h="386777">
                <a:tc>
                  <a:txBody>
                    <a:bodyPr/>
                    <a:lstStyle/>
                    <a:p>
                      <a:pPr algn="l">
                        <a:spcAft>
                          <a:spcPts val="1200"/>
                        </a:spcAft>
                      </a:pPr>
                      <a:r>
                        <a:rPr lang="en-GB" sz="1300">
                          <a:effectLst/>
                        </a:rPr>
                        <a:t>Augstroze peatland  (LV)</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1 880</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95</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1987685449"/>
                  </a:ext>
                </a:extLst>
              </a:tr>
              <a:tr h="386777">
                <a:tc>
                  <a:txBody>
                    <a:bodyPr/>
                    <a:lstStyle/>
                    <a:p>
                      <a:pPr algn="l">
                        <a:spcAft>
                          <a:spcPts val="1200"/>
                        </a:spcAft>
                      </a:pPr>
                      <a:r>
                        <a:rPr lang="en-GB" sz="1300">
                          <a:effectLst/>
                        </a:rPr>
                        <a:t>Engure Lake peatland (LV)</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106</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106</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2979412057"/>
                  </a:ext>
                </a:extLst>
              </a:tr>
              <a:tr h="386777">
                <a:tc>
                  <a:txBody>
                    <a:bodyPr/>
                    <a:lstStyle/>
                    <a:p>
                      <a:pPr algn="l">
                        <a:spcAft>
                          <a:spcPts val="1200"/>
                        </a:spcAft>
                      </a:pPr>
                      <a:r>
                        <a:rPr lang="en-GB" sz="1300">
                          <a:effectLst/>
                        </a:rPr>
                        <a:t>Baltezers peatland  (LV)</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228</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41.6</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446802112"/>
                  </a:ext>
                </a:extLst>
              </a:tr>
              <a:tr h="386777">
                <a:tc>
                  <a:txBody>
                    <a:bodyPr/>
                    <a:lstStyle/>
                    <a:p>
                      <a:pPr algn="l">
                        <a:spcAft>
                          <a:spcPts val="1200"/>
                        </a:spcAft>
                      </a:pPr>
                      <a:r>
                        <a:rPr lang="en-GB" sz="1300">
                          <a:effectLst/>
                        </a:rPr>
                        <a:t>Sachara peatland (LT)</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82.1</a:t>
                      </a:r>
                      <a:endParaRPr lang="x-none" sz="1400">
                        <a:effectLst/>
                        <a:latin typeface="Calibri" panose="020F0502020204030204" pitchFamily="34" charset="0"/>
                        <a:ea typeface="Calibri" panose="020F0502020204030204" pitchFamily="34" charset="0"/>
                      </a:endParaRPr>
                    </a:p>
                  </a:txBody>
                  <a:tcPr marL="80084" marR="80084" marT="0" marB="0"/>
                </a:tc>
                <a:tc>
                  <a:txBody>
                    <a:bodyPr/>
                    <a:lstStyle/>
                    <a:p>
                      <a:pPr algn="ctr">
                        <a:spcAft>
                          <a:spcPts val="1200"/>
                        </a:spcAft>
                      </a:pPr>
                      <a:r>
                        <a:rPr lang="en-GB" sz="1300">
                          <a:effectLst/>
                        </a:rPr>
                        <a:t>82.1</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2917019753"/>
                  </a:ext>
                </a:extLst>
              </a:tr>
              <a:tr h="386777">
                <a:tc>
                  <a:txBody>
                    <a:bodyPr/>
                    <a:lstStyle/>
                    <a:p>
                      <a:pPr algn="l">
                        <a:spcAft>
                          <a:spcPts val="1200"/>
                        </a:spcAft>
                      </a:pPr>
                      <a:r>
                        <a:rPr lang="en-GB" sz="1300">
                          <a:effectLst/>
                        </a:rPr>
                        <a:t>Pūsčia peatland (LT)</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80.7</a:t>
                      </a:r>
                      <a:endParaRPr lang="x-none" sz="1400">
                        <a:effectLst/>
                        <a:latin typeface="Calibri" panose="020F0502020204030204" pitchFamily="34" charset="0"/>
                        <a:ea typeface="Calibri" panose="020F0502020204030204" pitchFamily="34" charset="0"/>
                      </a:endParaRPr>
                    </a:p>
                  </a:txBody>
                  <a:tcPr marL="80084" marR="80084" marT="0" marB="0"/>
                </a:tc>
                <a:tc>
                  <a:txBody>
                    <a:bodyPr/>
                    <a:lstStyle/>
                    <a:p>
                      <a:pPr algn="ctr">
                        <a:spcAft>
                          <a:spcPts val="1200"/>
                        </a:spcAft>
                      </a:pPr>
                      <a:r>
                        <a:rPr lang="en-GB" sz="1300">
                          <a:effectLst/>
                        </a:rPr>
                        <a:t>80.7</a:t>
                      </a:r>
                      <a:endParaRPr lang="x-none" sz="1400">
                        <a:effectLst/>
                        <a:latin typeface="Calibri" panose="020F0502020204030204" pitchFamily="34" charset="0"/>
                        <a:ea typeface="Calibri" panose="020F0502020204030204" pitchFamily="34" charset="0"/>
                      </a:endParaRPr>
                    </a:p>
                  </a:txBody>
                  <a:tcPr marL="80084" marR="80084" marT="0" marB="0"/>
                </a:tc>
                <a:extLst>
                  <a:ext uri="{0D108BD9-81ED-4DB2-BD59-A6C34878D82A}">
                    <a16:rowId xmlns:a16="http://schemas.microsoft.com/office/drawing/2014/main" xmlns="" val="1720976291"/>
                  </a:ext>
                </a:extLst>
              </a:tr>
              <a:tr h="386777">
                <a:tc>
                  <a:txBody>
                    <a:bodyPr/>
                    <a:lstStyle/>
                    <a:p>
                      <a:pPr algn="l">
                        <a:spcAft>
                          <a:spcPts val="1200"/>
                        </a:spcAft>
                      </a:pPr>
                      <a:r>
                        <a:rPr lang="en-GB" sz="1300" dirty="0" err="1">
                          <a:effectLst/>
                        </a:rPr>
                        <a:t>Aukštumala</a:t>
                      </a:r>
                      <a:r>
                        <a:rPr lang="en-GB" sz="1300" dirty="0">
                          <a:effectLst/>
                        </a:rPr>
                        <a:t> peatland (LT) </a:t>
                      </a:r>
                      <a:endParaRPr lang="x-none" sz="1400" dirty="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10</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10.0</a:t>
                      </a:r>
                      <a:endParaRPr lang="x-none" sz="1400">
                        <a:effectLst/>
                        <a:latin typeface="Calibri" panose="020F0502020204030204" pitchFamily="34" charset="0"/>
                        <a:ea typeface="Calibri" panose="020F0502020204030204" pitchFamily="34" charset="0"/>
                      </a:endParaRPr>
                    </a:p>
                  </a:txBody>
                  <a:tcPr marL="80084" marR="80084" marT="0" marB="0"/>
                </a:tc>
                <a:extLst>
                  <a:ext uri="{0D108BD9-81ED-4DB2-BD59-A6C34878D82A}">
                    <a16:rowId xmlns:a16="http://schemas.microsoft.com/office/drawing/2014/main" xmlns="" val="67303821"/>
                  </a:ext>
                </a:extLst>
              </a:tr>
              <a:tr h="386777">
                <a:tc>
                  <a:txBody>
                    <a:bodyPr/>
                    <a:lstStyle/>
                    <a:p>
                      <a:pPr algn="l">
                        <a:spcAft>
                          <a:spcPts val="1200"/>
                        </a:spcAft>
                      </a:pPr>
                      <a:r>
                        <a:rPr lang="en-GB" sz="1300">
                          <a:effectLst/>
                        </a:rPr>
                        <a:t>Amalva peatland (LT)</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215</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215.0</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2854005782"/>
                  </a:ext>
                </a:extLst>
              </a:tr>
              <a:tr h="582538">
                <a:tc>
                  <a:txBody>
                    <a:bodyPr/>
                    <a:lstStyle/>
                    <a:p>
                      <a:pPr algn="l">
                        <a:spcAft>
                          <a:spcPts val="1200"/>
                        </a:spcAft>
                      </a:pPr>
                      <a:r>
                        <a:rPr lang="en-GB" sz="1300">
                          <a:effectLst/>
                        </a:rPr>
                        <a:t>Słowiński National Park: Kluki, Ciemińskie Błota, Wielkie Bagno peatlands (PL)</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1310</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808.0</a:t>
                      </a:r>
                      <a:endParaRPr lang="x-none" sz="140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763406713"/>
                  </a:ext>
                </a:extLst>
              </a:tr>
              <a:tr h="386777">
                <a:tc>
                  <a:txBody>
                    <a:bodyPr/>
                    <a:lstStyle/>
                    <a:p>
                      <a:pPr algn="l">
                        <a:spcAft>
                          <a:spcPts val="1200"/>
                        </a:spcAft>
                      </a:pPr>
                      <a:r>
                        <a:rPr lang="en-GB" sz="1300" dirty="0" err="1">
                          <a:effectLst/>
                        </a:rPr>
                        <a:t>Biesenthaler</a:t>
                      </a:r>
                      <a:r>
                        <a:rPr lang="en-GB" sz="1300" dirty="0">
                          <a:effectLst/>
                        </a:rPr>
                        <a:t> </a:t>
                      </a:r>
                      <a:r>
                        <a:rPr lang="en-GB" sz="1300" dirty="0" err="1">
                          <a:effectLst/>
                        </a:rPr>
                        <a:t>Becken</a:t>
                      </a:r>
                      <a:r>
                        <a:rPr lang="en-GB" sz="1300" dirty="0">
                          <a:effectLst/>
                        </a:rPr>
                        <a:t> (DE), three peatlands</a:t>
                      </a:r>
                      <a:endParaRPr lang="x-none" sz="1400" dirty="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a:effectLst/>
                        </a:rPr>
                        <a:t>15.5</a:t>
                      </a:r>
                      <a:endParaRPr lang="x-none" sz="1400">
                        <a:effectLst/>
                        <a:latin typeface="Calibri" panose="020F0502020204030204" pitchFamily="34" charset="0"/>
                        <a:ea typeface="Calibri" panose="020F0502020204030204" pitchFamily="34" charset="0"/>
                      </a:endParaRPr>
                    </a:p>
                  </a:txBody>
                  <a:tcPr marL="74152" marR="74152" marT="74152" marB="74152"/>
                </a:tc>
                <a:tc>
                  <a:txBody>
                    <a:bodyPr/>
                    <a:lstStyle/>
                    <a:p>
                      <a:pPr algn="ctr">
                        <a:spcAft>
                          <a:spcPts val="1200"/>
                        </a:spcAft>
                      </a:pPr>
                      <a:r>
                        <a:rPr lang="en-GB" sz="1300" dirty="0">
                          <a:effectLst/>
                        </a:rPr>
                        <a:t>15.5</a:t>
                      </a:r>
                      <a:endParaRPr lang="x-none" sz="1400" dirty="0">
                        <a:effectLst/>
                        <a:latin typeface="Calibri" panose="020F0502020204030204" pitchFamily="34" charset="0"/>
                        <a:ea typeface="Calibri" panose="020F0502020204030204" pitchFamily="34" charset="0"/>
                      </a:endParaRPr>
                    </a:p>
                  </a:txBody>
                  <a:tcPr marL="74152" marR="74152" marT="74152" marB="74152"/>
                </a:tc>
                <a:extLst>
                  <a:ext uri="{0D108BD9-81ED-4DB2-BD59-A6C34878D82A}">
                    <a16:rowId xmlns:a16="http://schemas.microsoft.com/office/drawing/2014/main" xmlns="" val="2556720951"/>
                  </a:ext>
                </a:extLst>
              </a:tr>
            </a:tbl>
          </a:graphicData>
        </a:graphic>
      </p:graphicFrame>
    </p:spTree>
    <p:extLst>
      <p:ext uri="{BB962C8B-B14F-4D97-AF65-F5344CB8AC3E}">
        <p14:creationId xmlns:p14="http://schemas.microsoft.com/office/powerpoint/2010/main" xmlns="" val="3527398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44D77-6F07-0306-03E3-3903A20C50A7}"/>
              </a:ext>
            </a:extLst>
          </p:cNvPr>
          <p:cNvSpPr>
            <a:spLocks noGrp="1"/>
          </p:cNvSpPr>
          <p:nvPr>
            <p:ph type="title"/>
          </p:nvPr>
        </p:nvSpPr>
        <p:spPr>
          <a:xfrm>
            <a:off x="1308652" y="575630"/>
            <a:ext cx="9674087" cy="1325563"/>
          </a:xfrm>
        </p:spPr>
        <p:txBody>
          <a:bodyPr>
            <a:normAutofit fontScale="90000"/>
          </a:bodyPr>
          <a:lstStyle/>
          <a:p>
            <a:r>
              <a:rPr lang="x-none" dirty="0">
                <a:latin typeface="+mn-lt"/>
              </a:rPr>
              <a:t>Challenges for peatland restoration in the project countries – Latvia, Estonia, Lithuania, Germany and Poland</a:t>
            </a:r>
          </a:p>
        </p:txBody>
      </p:sp>
      <p:sp>
        <p:nvSpPr>
          <p:cNvPr id="3" name="TextBox 2">
            <a:extLst>
              <a:ext uri="{FF2B5EF4-FFF2-40B4-BE49-F238E27FC236}">
                <a16:creationId xmlns:a16="http://schemas.microsoft.com/office/drawing/2014/main" xmlns="" id="{6BDB77D4-1F8B-FAAF-B53E-E34F69EBEE9B}"/>
              </a:ext>
            </a:extLst>
          </p:cNvPr>
          <p:cNvSpPr txBox="1"/>
          <p:nvPr/>
        </p:nvSpPr>
        <p:spPr>
          <a:xfrm>
            <a:off x="808561" y="2684602"/>
            <a:ext cx="5181600" cy="3816429"/>
          </a:xfrm>
          <a:prstGeom prst="rect">
            <a:avLst/>
          </a:prstGeom>
          <a:noFill/>
        </p:spPr>
        <p:txBody>
          <a:bodyPr wrap="square" rtlCol="0">
            <a:spAutoFit/>
          </a:bodyPr>
          <a:lstStyle/>
          <a:p>
            <a:pPr marL="457200" indent="-457200">
              <a:buFont typeface="Wingdings" pitchFamily="2" charset="2"/>
              <a:buChar char="Ø"/>
            </a:pPr>
            <a:r>
              <a:rPr lang="x-none" sz="3200" dirty="0"/>
              <a:t>Different ecosystems / mire types </a:t>
            </a:r>
          </a:p>
          <a:p>
            <a:pPr marL="457200" indent="-457200">
              <a:buFont typeface="Wingdings" pitchFamily="2" charset="2"/>
              <a:buChar char="Ø"/>
            </a:pPr>
            <a:r>
              <a:rPr lang="x-none" sz="3200" dirty="0"/>
              <a:t>Different situations for peatland restoration</a:t>
            </a:r>
          </a:p>
          <a:p>
            <a:pPr marL="457200" indent="-457200">
              <a:buFont typeface="Wingdings" pitchFamily="2" charset="2"/>
              <a:buChar char="Ø"/>
            </a:pPr>
            <a:r>
              <a:rPr lang="x-none" sz="3200" dirty="0"/>
              <a:t>Different traditions and experience of work  </a:t>
            </a:r>
          </a:p>
          <a:p>
            <a:pPr marL="342900" indent="-342900">
              <a:buAutoNum type="arabicPeriod"/>
            </a:pPr>
            <a:endParaRPr lang="x-none" sz="3200" dirty="0"/>
          </a:p>
          <a:p>
            <a:pPr marL="342900" indent="-342900">
              <a:buAutoNum type="arabicPeriod"/>
            </a:pPr>
            <a:endParaRPr lang="x-none" dirty="0"/>
          </a:p>
        </p:txBody>
      </p:sp>
      <p:pic>
        <p:nvPicPr>
          <p:cNvPr id="5" name="Picture 4">
            <a:extLst>
              <a:ext uri="{FF2B5EF4-FFF2-40B4-BE49-F238E27FC236}">
                <a16:creationId xmlns:a16="http://schemas.microsoft.com/office/drawing/2014/main" xmlns="" id="{40CEA2AF-EA30-2C91-5BE4-CA3023727FAC}"/>
              </a:ext>
            </a:extLst>
          </p:cNvPr>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6096000" y="2465941"/>
            <a:ext cx="5731387" cy="3816429"/>
          </a:xfrm>
          <a:prstGeom prst="rect">
            <a:avLst/>
          </a:prstGeom>
        </p:spPr>
      </p:pic>
    </p:spTree>
    <p:extLst>
      <p:ext uri="{BB962C8B-B14F-4D97-AF65-F5344CB8AC3E}">
        <p14:creationId xmlns:p14="http://schemas.microsoft.com/office/powerpoint/2010/main" xmlns="" val="2888572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xmlns=""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page9image5500704">
            <a:extLst>
              <a:ext uri="{FF2B5EF4-FFF2-40B4-BE49-F238E27FC236}">
                <a16:creationId xmlns:a16="http://schemas.microsoft.com/office/drawing/2014/main" xmlns="" id="{F47A4074-9018-2032-5707-52E7D3EFE02B}"/>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1779" b="1"/>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072" name="Rectangle 2071">
            <a:extLst>
              <a:ext uri="{FF2B5EF4-FFF2-40B4-BE49-F238E27FC236}">
                <a16:creationId xmlns:a16="http://schemas.microsoft.com/office/drawing/2014/main" xmlns=""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5958F99D-E97E-118E-FB9E-83E030A865B2}"/>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Peatland restoration techniques</a:t>
            </a:r>
          </a:p>
        </p:txBody>
      </p:sp>
      <p:sp>
        <p:nvSpPr>
          <p:cNvPr id="2074" name="Rectangle 2073">
            <a:extLst>
              <a:ext uri="{FF2B5EF4-FFF2-40B4-BE49-F238E27FC236}">
                <a16:creationId xmlns:a16="http://schemas.microsoft.com/office/drawing/2014/main" xmlns=""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2864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475749F-F487-4EFB-ABC7-C1359590E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C7BE38E-984F-9F7F-A2A8-11C969A9DFA0}"/>
              </a:ext>
            </a:extLst>
          </p:cNvPr>
          <p:cNvSpPr>
            <a:spLocks noGrp="1"/>
          </p:cNvSpPr>
          <p:nvPr>
            <p:ph type="title"/>
          </p:nvPr>
        </p:nvSpPr>
        <p:spPr>
          <a:xfrm>
            <a:off x="7852564" y="2456680"/>
            <a:ext cx="3268665" cy="3434364"/>
          </a:xfrm>
        </p:spPr>
        <p:txBody>
          <a:bodyPr vert="horz" lIns="91440" tIns="45720" rIns="91440" bIns="45720" rtlCol="0" anchor="b">
            <a:normAutofit/>
          </a:bodyPr>
          <a:lstStyle/>
          <a:p>
            <a:pPr algn="r"/>
            <a:r>
              <a:rPr lang="en-US" sz="4000" kern="1200" dirty="0">
                <a:solidFill>
                  <a:schemeClr val="tx1"/>
                </a:solidFill>
                <a:latin typeface="+mj-lt"/>
                <a:ea typeface="+mj-ea"/>
                <a:cs typeface="+mj-cs"/>
              </a:rPr>
              <a:t>Types of dams in the project </a:t>
            </a:r>
            <a:r>
              <a:rPr lang="en-US" sz="4000" kern="1200" dirty="0" err="1">
                <a:solidFill>
                  <a:schemeClr val="tx1"/>
                </a:solidFill>
                <a:latin typeface="+mj-lt"/>
                <a:ea typeface="+mj-ea"/>
                <a:cs typeface="+mj-cs"/>
              </a:rPr>
              <a:t>coutries</a:t>
            </a:r>
            <a:r>
              <a:rPr lang="en-US" sz="4000" kern="1200" dirty="0">
                <a:solidFill>
                  <a:schemeClr val="tx1"/>
                </a:solidFill>
                <a:latin typeface="+mj-lt"/>
                <a:ea typeface="+mj-ea"/>
                <a:cs typeface="+mj-cs"/>
              </a:rPr>
              <a:t> </a:t>
            </a:r>
          </a:p>
        </p:txBody>
      </p:sp>
      <p:pic>
        <p:nvPicPr>
          <p:cNvPr id="4" name="image34.jpg">
            <a:extLst>
              <a:ext uri="{FF2B5EF4-FFF2-40B4-BE49-F238E27FC236}">
                <a16:creationId xmlns:a16="http://schemas.microsoft.com/office/drawing/2014/main" xmlns="" id="{FB7544E4-4CBA-03F9-34F3-35C8933C63D5}"/>
              </a:ext>
            </a:extLst>
          </p:cNvPr>
          <p:cNvPicPr/>
          <p:nvPr/>
        </p:nvPicPr>
        <p:blipFill rotWithShape="1">
          <a:blip r:embed="rId2" cstate="email"/>
          <a:srcRect b="-5"/>
          <a:stretch/>
        </p:blipFill>
        <p:spPr>
          <a:xfrm>
            <a:off x="5498278" y="1301313"/>
            <a:ext cx="2888477"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5" name="image88.jpg">
            <a:extLst>
              <a:ext uri="{FF2B5EF4-FFF2-40B4-BE49-F238E27FC236}">
                <a16:creationId xmlns:a16="http://schemas.microsoft.com/office/drawing/2014/main" xmlns="" id="{AB5D4B22-C4A4-3054-85E3-02B0EF5326AC}"/>
              </a:ext>
            </a:extLst>
          </p:cNvPr>
          <p:cNvPicPr/>
          <p:nvPr/>
        </p:nvPicPr>
        <p:blipFill rotWithShape="1">
          <a:blip r:embed="rId3" cstate="email"/>
          <a:srcRect r="-2"/>
          <a:stretch/>
        </p:blipFill>
        <p:spPr>
          <a:xfrm>
            <a:off x="2" y="1"/>
            <a:ext cx="6948167" cy="2456679"/>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p:spPr>
      </p:pic>
      <p:pic>
        <p:nvPicPr>
          <p:cNvPr id="3" name="image158.jpg">
            <a:extLst>
              <a:ext uri="{FF2B5EF4-FFF2-40B4-BE49-F238E27FC236}">
                <a16:creationId xmlns:a16="http://schemas.microsoft.com/office/drawing/2014/main" xmlns="" id="{B808FEA3-D264-61A9-C94F-1A966271C412}"/>
              </a:ext>
            </a:extLst>
          </p:cNvPr>
          <p:cNvPicPr/>
          <p:nvPr/>
        </p:nvPicPr>
        <p:blipFill rotWithShape="1">
          <a:blip r:embed="rId4" cstate="email"/>
          <a:srcRect r="-2"/>
          <a:stretch/>
        </p:blipFill>
        <p:spPr>
          <a:xfrm>
            <a:off x="2" y="2619612"/>
            <a:ext cx="7676573" cy="4238389"/>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p:spPr>
      </p:pic>
    </p:spTree>
    <p:extLst>
      <p:ext uri="{BB962C8B-B14F-4D97-AF65-F5344CB8AC3E}">
        <p14:creationId xmlns:p14="http://schemas.microsoft.com/office/powerpoint/2010/main" xmlns="" val="100996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92.png" descr="A group of people working in a field&#10;&#10;Description automatically generated with medium confidence">
            <a:extLst>
              <a:ext uri="{FF2B5EF4-FFF2-40B4-BE49-F238E27FC236}">
                <a16:creationId xmlns:a16="http://schemas.microsoft.com/office/drawing/2014/main" xmlns="" id="{FC2B807C-8740-E511-6654-93B17B8515D7}"/>
              </a:ext>
            </a:extLst>
          </p:cNvPr>
          <p:cNvPicPr/>
          <p:nvPr/>
        </p:nvPicPr>
        <p:blipFill rotWithShape="1">
          <a:blip r:embed="rId2"/>
          <a:srcRect b="-2"/>
          <a:stretch/>
        </p:blipFill>
        <p:spPr>
          <a:xfrm>
            <a:off x="20" y="418375"/>
            <a:ext cx="8687336" cy="6439627"/>
          </a:xfrm>
          <a:custGeom>
            <a:avLst/>
            <a:gdLst/>
            <a:ahLst/>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p:spPr>
      </p:pic>
      <p:sp>
        <p:nvSpPr>
          <p:cNvPr id="2" name="Title 1">
            <a:extLst>
              <a:ext uri="{FF2B5EF4-FFF2-40B4-BE49-F238E27FC236}">
                <a16:creationId xmlns:a16="http://schemas.microsoft.com/office/drawing/2014/main" xmlns="" id="{B49B8C4F-F8F8-330D-C694-41DDD53587B2}"/>
              </a:ext>
            </a:extLst>
          </p:cNvPr>
          <p:cNvSpPr>
            <a:spLocks noGrp="1"/>
          </p:cNvSpPr>
          <p:nvPr>
            <p:ph type="title"/>
          </p:nvPr>
        </p:nvSpPr>
        <p:spPr>
          <a:xfrm>
            <a:off x="6291131" y="330018"/>
            <a:ext cx="4612095" cy="3098982"/>
          </a:xfrm>
        </p:spPr>
        <p:txBody>
          <a:bodyPr>
            <a:normAutofit/>
          </a:bodyPr>
          <a:lstStyle/>
          <a:p>
            <a:r>
              <a:rPr lang="x-none" sz="4000" dirty="0">
                <a:solidFill>
                  <a:schemeClr val="tx1">
                    <a:lumMod val="95000"/>
                    <a:lumOff val="5000"/>
                  </a:schemeClr>
                </a:solidFill>
              </a:rPr>
              <a:t>Reintroduction of Sphagnum species in Lithuania</a:t>
            </a:r>
          </a:p>
        </p:txBody>
      </p:sp>
    </p:spTree>
    <p:extLst>
      <p:ext uri="{BB962C8B-B14F-4D97-AF65-F5344CB8AC3E}">
        <p14:creationId xmlns:p14="http://schemas.microsoft.com/office/powerpoint/2010/main" xmlns="" val="410900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7166</TotalTime>
  <Words>1391</Words>
  <Application>Microsoft Macintosh PowerPoint</Application>
  <PresentationFormat>Custom</PresentationFormat>
  <Paragraphs>158</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dizains</vt:lpstr>
      <vt:lpstr>Slide 1</vt:lpstr>
      <vt:lpstr>«Reduction of CO2 emissions by restoring degraded peatlands in Northern European Lowland»   (2016-2022) </vt:lpstr>
      <vt:lpstr>Slide 3</vt:lpstr>
      <vt:lpstr>Contents</vt:lpstr>
      <vt:lpstr>General information about the LIFE Peat Restore project sites </vt:lpstr>
      <vt:lpstr>Challenges for peatland restoration in the project countries – Latvia, Estonia, Lithuania, Germany and Poland</vt:lpstr>
      <vt:lpstr>Peatland restoration techniques</vt:lpstr>
      <vt:lpstr>Types of dams in the project coutries </vt:lpstr>
      <vt:lpstr>Reintroduction of Sphagnum species in Lithuania</vt:lpstr>
      <vt:lpstr>Removal of trees</vt:lpstr>
      <vt:lpstr>Establishment of floating islands in Poland</vt:lpstr>
      <vt:lpstr>Monitoring of peatland restoration success</vt:lpstr>
      <vt:lpstr>GHG monitoring in the project sites</vt:lpstr>
      <vt:lpstr>Peatland restoration sites</vt:lpstr>
      <vt:lpstr>Suursoo-Leidissoo peatland, Estonia</vt:lpstr>
      <vt:lpstr>Pūščia peatland, Lithuania</vt:lpstr>
      <vt:lpstr>Slovinski National Park, Poland</vt:lpstr>
      <vt:lpstr>Biesenthalen Becken, Germany</vt:lpstr>
      <vt:lpstr> </vt:lpstr>
      <vt:lpstr>Calcareous fens in Engure Nature Park (total area 19 795 ha)</vt:lpstr>
      <vt:lpstr>7230 Alkaline fens with Schoenus ferrugineus </vt:lpstr>
      <vt:lpstr>7210 Calcareous fens with Cladium mariscus and species of Caricion davallianae* </vt:lpstr>
      <vt:lpstr>Slide 23</vt:lpstr>
      <vt:lpstr>Augstroze Nature Reserve  (total area 1880 ha)  </vt:lpstr>
      <vt:lpstr>Peatland management</vt:lpstr>
      <vt:lpstr>Building of peat dams in Augstroze Nature Reserve, October 2020</vt:lpstr>
      <vt:lpstr>Slide 27</vt:lpstr>
      <vt:lpstr>Management of a calcareous fen -  before and after cutting of trees and shrubs </vt:lpstr>
      <vt:lpstr>Vegetation monitoring</vt:lpstr>
      <vt:lpstr>Hydrological monitoring </vt:lpstr>
      <vt:lpstr>Results of peatland restoration</vt:lpstr>
      <vt:lpstr> Conclusions  </vt:lpstr>
      <vt:lpstr>Recommendations</vt:lpstr>
      <vt:lpstr>Slide 34</vt:lpstr>
      <vt:lpstr>Slide 35</vt:lpstr>
      <vt:lpstr>Slide 36</vt:lpstr>
      <vt:lpstr>Lielais Pelečāre  Mire and Cena Mire  Nature Reserves</vt:lpstr>
      <vt:lpstr>Slide 38</vt:lpstr>
      <vt:lpstr>Thanks for the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Māra Pakalne</dc:creator>
  <cp:lastModifiedBy>LIFE Peat Carbon</cp:lastModifiedBy>
  <cp:revision>354</cp:revision>
  <dcterms:created xsi:type="dcterms:W3CDTF">2021-02-03T19:28:56Z</dcterms:created>
  <dcterms:modified xsi:type="dcterms:W3CDTF">2022-12-05T17:06:08Z</dcterms:modified>
</cp:coreProperties>
</file>